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410" r:id="rId2"/>
    <p:sldId id="383" r:id="rId3"/>
    <p:sldId id="353" r:id="rId4"/>
    <p:sldId id="276" r:id="rId5"/>
    <p:sldId id="354" r:id="rId6"/>
    <p:sldId id="262" r:id="rId7"/>
    <p:sldId id="352" r:id="rId8"/>
    <p:sldId id="350" r:id="rId9"/>
    <p:sldId id="39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9F5"/>
    <a:srgbClr val="33CC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24" y="60"/>
      </p:cViewPr>
      <p:guideLst/>
    </p:cSldViewPr>
  </p:slideViewPr>
  <p:notesTextViewPr>
    <p:cViewPr>
      <p:scale>
        <a:sx n="1" d="1"/>
        <a:sy n="1" d="1"/>
      </p:scale>
      <p:origin x="0" y="0"/>
    </p:cViewPr>
  </p:notesTextViewPr>
  <p:gridSpacing cx="57150" cy="5715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E58DD2-C78F-4F08-AC12-7AA7C2C85B14}" type="doc">
      <dgm:prSet loTypeId="urn:microsoft.com/office/officeart/2016/7/layout/LinearBlockProcessNumbered" loCatId="process" qsTypeId="urn:microsoft.com/office/officeart/2005/8/quickstyle/3d7" qsCatId="3D" csTypeId="urn:microsoft.com/office/officeart/2005/8/colors/colorful1" csCatId="colorful" phldr="1"/>
      <dgm:spPr/>
      <dgm:t>
        <a:bodyPr/>
        <a:lstStyle/>
        <a:p>
          <a:endParaRPr lang="en-US"/>
        </a:p>
      </dgm:t>
    </dgm:pt>
    <dgm:pt modelId="{5CC235CF-B70B-4291-A0EA-0C506DDF22F5}">
      <dgm:prSet custT="1"/>
      <dgm:spPr>
        <a:solidFill>
          <a:schemeClr val="accent2">
            <a:hueOff val="0"/>
            <a:satOff val="0"/>
            <a:lumOff val="0"/>
            <a:alpha val="61000"/>
          </a:schemeClr>
        </a:solidFill>
      </dgm:spPr>
      <dgm:t>
        <a:bodyPr/>
        <a:lstStyle/>
        <a:p>
          <a:pPr algn="just"/>
          <a:r>
            <a:rPr lang="vi-VN" sz="1800">
              <a:latin typeface="Open Sans" panose="020B0606030504020204" pitchFamily="34" charset="0"/>
              <a:ea typeface="Open Sans" panose="020B0606030504020204" pitchFamily="34" charset="0"/>
              <a:cs typeface="Open Sans" panose="020B0606030504020204" pitchFamily="34" charset="0"/>
            </a:rPr>
            <a:t>Phong trào yêu nước có vị trí, vai trò to lớn trong quá trình phát triển của dân tộc Việt Nam</a:t>
          </a:r>
          <a:r>
            <a:rPr lang="en-US" sz="1800">
              <a:latin typeface="Open Sans" panose="020B0606030504020204" pitchFamily="34" charset="0"/>
              <a:ea typeface="Open Sans" panose="020B0606030504020204" pitchFamily="34" charset="0"/>
              <a:cs typeface="Open Sans" panose="020B0606030504020204" pitchFamily="34" charset="0"/>
            </a:rPr>
            <a:t>.</a:t>
          </a:r>
          <a:endParaRPr lang="en-US" sz="1800" dirty="0">
            <a:latin typeface="Open Sans" panose="020B0606030504020204" pitchFamily="34" charset="0"/>
            <a:ea typeface="Open Sans" panose="020B0606030504020204" pitchFamily="34" charset="0"/>
            <a:cs typeface="Open Sans" panose="020B0606030504020204" pitchFamily="34" charset="0"/>
          </a:endParaRPr>
        </a:p>
      </dgm:t>
    </dgm:pt>
    <dgm:pt modelId="{0455A331-50D8-4E80-9F69-4B8D07D1DFE4}" type="parTrans" cxnId="{055C169D-9AA2-4473-A201-ED226032B7CE}">
      <dgm:prSet/>
      <dgm:spPr/>
      <dgm:t>
        <a:bodyPr/>
        <a:lstStyle/>
        <a:p>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dgm:t>
    </dgm:pt>
    <dgm:pt modelId="{3D47B478-979F-4CD2-8405-01D17CB61CE4}" type="sibTrans" cxnId="{055C169D-9AA2-4473-A201-ED226032B7CE}">
      <dgm:prSet phldrT="01" phldr="0"/>
      <dgm:spPr/>
      <dgm:t>
        <a:bodyPr/>
        <a:lstStyle/>
        <a:p>
          <a:r>
            <a:rPr lang="en-US">
              <a:latin typeface="Open Sans" panose="020B0606030504020204" pitchFamily="34" charset="0"/>
              <a:ea typeface="Open Sans" panose="020B0606030504020204" pitchFamily="34" charset="0"/>
              <a:cs typeface="Open Sans" panose="020B0606030504020204" pitchFamily="34" charset="0"/>
            </a:rPr>
            <a:t>01</a:t>
          </a:r>
        </a:p>
      </dgm:t>
    </dgm:pt>
    <dgm:pt modelId="{97E6AE7F-B8D0-4F14-8695-61216AB8D745}">
      <dgm:prSet custT="1"/>
      <dgm:spPr/>
      <dgm:t>
        <a:bodyPr anchor="ctr"/>
        <a:lstStyle/>
        <a:p>
          <a:pPr algn="just"/>
          <a:r>
            <a:rPr lang="vi-VN" sz="1800">
              <a:latin typeface="Open Sans" panose="020B0606030504020204" pitchFamily="34" charset="0"/>
              <a:ea typeface="Open Sans" panose="020B0606030504020204" pitchFamily="34" charset="0"/>
              <a:cs typeface="Open Sans" panose="020B0606030504020204" pitchFamily="34" charset="0"/>
            </a:rPr>
            <a:t>Phong trào công nhân kết hợp được với phong trào yêu nước vì hai phong trào đó đều có mục tiêu chung</a:t>
          </a:r>
          <a:r>
            <a:rPr lang="en-US" sz="1800">
              <a:latin typeface="Open Sans" panose="020B0606030504020204" pitchFamily="34" charset="0"/>
              <a:ea typeface="Open Sans" panose="020B0606030504020204" pitchFamily="34" charset="0"/>
              <a:cs typeface="Open Sans" panose="020B0606030504020204" pitchFamily="34" charset="0"/>
            </a:rPr>
            <a:t>.</a:t>
          </a:r>
        </a:p>
        <a:p>
          <a:pPr algn="just"/>
          <a:r>
            <a:rPr lang="en-US" sz="1800">
              <a:latin typeface="Open Sans" panose="020B0606030504020204" pitchFamily="34" charset="0"/>
              <a:ea typeface="Open Sans" panose="020B0606030504020204" pitchFamily="34" charset="0"/>
              <a:cs typeface="Open Sans" panose="020B0606030504020204" pitchFamily="34" charset="0"/>
            </a:rPr>
            <a:t>Lợi ích giai cấp công nhân thống nhất với lợi ích dân tộc.</a:t>
          </a:r>
        </a:p>
      </dgm:t>
    </dgm:pt>
    <dgm:pt modelId="{1D7DA0BF-0807-449F-91CC-33B1527FF478}" type="parTrans" cxnId="{821D2A72-B4D0-4AB7-A39D-3AEC8ADACFBE}">
      <dgm:prSet/>
      <dgm:spPr/>
      <dgm:t>
        <a:bodyPr/>
        <a:lstStyle/>
        <a:p>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dgm:t>
    </dgm:pt>
    <dgm:pt modelId="{B0074EB9-96AA-4493-9E7C-3896BEF2C037}" type="sibTrans" cxnId="{821D2A72-B4D0-4AB7-A39D-3AEC8ADACFBE}">
      <dgm:prSet phldrT="02" phldr="0"/>
      <dgm:spPr/>
      <dgm:t>
        <a:bodyPr/>
        <a:lstStyle/>
        <a:p>
          <a:r>
            <a:rPr lang="en-US">
              <a:latin typeface="Open Sans" panose="020B0606030504020204" pitchFamily="34" charset="0"/>
              <a:ea typeface="Open Sans" panose="020B0606030504020204" pitchFamily="34" charset="0"/>
              <a:cs typeface="Open Sans" panose="020B0606030504020204" pitchFamily="34" charset="0"/>
            </a:rPr>
            <a:t>02</a:t>
          </a:r>
        </a:p>
      </dgm:t>
    </dgm:pt>
    <dgm:pt modelId="{2EF303E9-942A-4232-BA8D-0F88EA5C9A2E}">
      <dgm:prSet custT="1"/>
      <dgm:spPr>
        <a:solidFill>
          <a:schemeClr val="accent4">
            <a:hueOff val="0"/>
            <a:satOff val="0"/>
            <a:lumOff val="0"/>
            <a:alpha val="62000"/>
          </a:schemeClr>
        </a:solidFill>
      </dgm:spPr>
      <dgm:t>
        <a:bodyPr/>
        <a:lstStyle/>
        <a:p>
          <a:pPr algn="just"/>
          <a:r>
            <a:rPr lang="en-US" sz="1800">
              <a:latin typeface="Open Sans" panose="020B0606030504020204" pitchFamily="34" charset="0"/>
              <a:ea typeface="Open Sans" panose="020B0606030504020204" pitchFamily="34" charset="0"/>
              <a:cs typeface="Open Sans" panose="020B0606030504020204" pitchFamily="34" charset="0"/>
            </a:rPr>
            <a:t>Phong trào nông dân kết hợp với phong trào công nhân.</a:t>
          </a:r>
        </a:p>
      </dgm:t>
    </dgm:pt>
    <dgm:pt modelId="{51339710-FEAC-40DE-BB53-2ECF0004640F}" type="parTrans" cxnId="{C94BD4CE-8B5F-49DF-98D3-1C57147900CB}">
      <dgm:prSet/>
      <dgm:spPr/>
      <dgm:t>
        <a:bodyPr/>
        <a:lstStyle/>
        <a:p>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dgm:t>
    </dgm:pt>
    <dgm:pt modelId="{B86BD982-AFFB-4FA3-849E-7AFD04EF07C3}" type="sibTrans" cxnId="{C94BD4CE-8B5F-49DF-98D3-1C57147900CB}">
      <dgm:prSet phldrT="03" phldr="0"/>
      <dgm:spPr/>
      <dgm:t>
        <a:bodyPr/>
        <a:lstStyle/>
        <a:p>
          <a:r>
            <a:rPr lang="en-US">
              <a:latin typeface="Open Sans" panose="020B0606030504020204" pitchFamily="34" charset="0"/>
              <a:ea typeface="Open Sans" panose="020B0606030504020204" pitchFamily="34" charset="0"/>
              <a:cs typeface="Open Sans" panose="020B0606030504020204" pitchFamily="34" charset="0"/>
            </a:rPr>
            <a:t>03</a:t>
          </a:r>
        </a:p>
      </dgm:t>
    </dgm:pt>
    <dgm:pt modelId="{B1EF1C3C-49D5-4A3F-8038-4F2B0890161B}">
      <dgm:prSet custT="1"/>
      <dgm:spPr>
        <a:solidFill>
          <a:schemeClr val="accent5">
            <a:hueOff val="0"/>
            <a:satOff val="0"/>
            <a:lumOff val="0"/>
            <a:alpha val="63000"/>
          </a:schemeClr>
        </a:solidFill>
      </dgm:spPr>
      <dgm:t>
        <a:bodyPr/>
        <a:lstStyle/>
        <a:p>
          <a:pPr algn="just"/>
          <a:r>
            <a:rPr lang="vi-VN" sz="1800">
              <a:latin typeface="Open Sans" panose="020B0606030504020204" pitchFamily="34" charset="0"/>
              <a:ea typeface="Open Sans" panose="020B0606030504020204" pitchFamily="34" charset="0"/>
              <a:cs typeface="Open Sans" panose="020B0606030504020204" pitchFamily="34" charset="0"/>
            </a:rPr>
            <a:t>Phong trào yêu nước của trí thức Việt Nam là nhân tố quan trọng thúc đẩy sự kết hợp các yếu tố cho sự ra đời của Đảng cộng sản Việt Nam</a:t>
          </a:r>
          <a:endParaRPr lang="en-US" sz="1800" dirty="0">
            <a:latin typeface="Open Sans" panose="020B0606030504020204" pitchFamily="34" charset="0"/>
            <a:ea typeface="Open Sans" panose="020B0606030504020204" pitchFamily="34" charset="0"/>
            <a:cs typeface="Open Sans" panose="020B0606030504020204" pitchFamily="34" charset="0"/>
          </a:endParaRPr>
        </a:p>
      </dgm:t>
    </dgm:pt>
    <dgm:pt modelId="{85E65512-97D4-415C-91DC-C8A3D16E0B16}" type="parTrans" cxnId="{FBEA9E72-06A8-420F-9FF6-5DBC3D8D1A0D}">
      <dgm:prSet/>
      <dgm:spPr/>
      <dgm:t>
        <a:bodyPr/>
        <a:lstStyle/>
        <a:p>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dgm:t>
    </dgm:pt>
    <dgm:pt modelId="{2ADA133A-736E-423B-9183-03E41CD46C99}" type="sibTrans" cxnId="{FBEA9E72-06A8-420F-9FF6-5DBC3D8D1A0D}">
      <dgm:prSet phldrT="04" phldr="0"/>
      <dgm:spPr/>
      <dgm:t>
        <a:bodyPr/>
        <a:lstStyle/>
        <a:p>
          <a:r>
            <a:rPr lang="en-US">
              <a:latin typeface="Open Sans" panose="020B0606030504020204" pitchFamily="34" charset="0"/>
              <a:ea typeface="Open Sans" panose="020B0606030504020204" pitchFamily="34" charset="0"/>
              <a:cs typeface="Open Sans" panose="020B0606030504020204" pitchFamily="34" charset="0"/>
            </a:rPr>
            <a:t>04</a:t>
          </a:r>
        </a:p>
      </dgm:t>
    </dgm:pt>
    <dgm:pt modelId="{9E72FF6D-4D64-40A1-97E5-55228617A2E4}" type="pres">
      <dgm:prSet presAssocID="{C2E58DD2-C78F-4F08-AC12-7AA7C2C85B14}" presName="Name0" presStyleCnt="0">
        <dgm:presLayoutVars>
          <dgm:animLvl val="lvl"/>
          <dgm:resizeHandles val="exact"/>
        </dgm:presLayoutVars>
      </dgm:prSet>
      <dgm:spPr/>
    </dgm:pt>
    <dgm:pt modelId="{6B0BC46A-1E30-4772-A03E-FA505FAE0D00}" type="pres">
      <dgm:prSet presAssocID="{5CC235CF-B70B-4291-A0EA-0C506DDF22F5}" presName="compositeNode" presStyleCnt="0">
        <dgm:presLayoutVars>
          <dgm:bulletEnabled val="1"/>
        </dgm:presLayoutVars>
      </dgm:prSet>
      <dgm:spPr/>
    </dgm:pt>
    <dgm:pt modelId="{3ACC1928-5D81-477F-A5E8-7C8C9B19948F}" type="pres">
      <dgm:prSet presAssocID="{5CC235CF-B70B-4291-A0EA-0C506DDF22F5}" presName="bgRect" presStyleLbl="alignNode1" presStyleIdx="0" presStyleCnt="4" custScaleY="142828"/>
      <dgm:spPr/>
    </dgm:pt>
    <dgm:pt modelId="{C317EE31-B594-4863-9810-88944B388361}" type="pres">
      <dgm:prSet presAssocID="{3D47B478-979F-4CD2-8405-01D17CB61CE4}" presName="sibTransNodeRect" presStyleLbl="alignNode1" presStyleIdx="0" presStyleCnt="4" custScaleY="94356" custLinFactNeighborX="3903" custLinFactNeighborY="-29225">
        <dgm:presLayoutVars>
          <dgm:chMax val="0"/>
          <dgm:bulletEnabled val="1"/>
        </dgm:presLayoutVars>
      </dgm:prSet>
      <dgm:spPr/>
    </dgm:pt>
    <dgm:pt modelId="{1335C7A6-9A67-4DF5-B23B-92138650AE03}" type="pres">
      <dgm:prSet presAssocID="{5CC235CF-B70B-4291-A0EA-0C506DDF22F5}" presName="nodeRect" presStyleLbl="alignNode1" presStyleIdx="0" presStyleCnt="4">
        <dgm:presLayoutVars>
          <dgm:bulletEnabled val="1"/>
        </dgm:presLayoutVars>
      </dgm:prSet>
      <dgm:spPr/>
    </dgm:pt>
    <dgm:pt modelId="{160156CE-5C81-4380-80F5-E0289F301B40}" type="pres">
      <dgm:prSet presAssocID="{3D47B478-979F-4CD2-8405-01D17CB61CE4}" presName="sibTrans" presStyleCnt="0"/>
      <dgm:spPr/>
    </dgm:pt>
    <dgm:pt modelId="{36B4B9FE-689D-40CA-9B93-F5030E91A873}" type="pres">
      <dgm:prSet presAssocID="{97E6AE7F-B8D0-4F14-8695-61216AB8D745}" presName="compositeNode" presStyleCnt="0">
        <dgm:presLayoutVars>
          <dgm:bulletEnabled val="1"/>
        </dgm:presLayoutVars>
      </dgm:prSet>
      <dgm:spPr/>
    </dgm:pt>
    <dgm:pt modelId="{A961A062-DE73-40BD-8774-C5A4F4ABA21D}" type="pres">
      <dgm:prSet presAssocID="{97E6AE7F-B8D0-4F14-8695-61216AB8D745}" presName="bgRect" presStyleLbl="alignNode1" presStyleIdx="1" presStyleCnt="4" custScaleY="142828"/>
      <dgm:spPr/>
    </dgm:pt>
    <dgm:pt modelId="{FE13B921-B828-4A2F-BAD1-7277AB4EE00D}" type="pres">
      <dgm:prSet presAssocID="{B0074EB9-96AA-4493-9E7C-3896BEF2C037}" presName="sibTransNodeRect" presStyleLbl="alignNode1" presStyleIdx="1" presStyleCnt="4" custScaleY="121474" custLinFactNeighborX="-1464" custLinFactNeighborY="-29477">
        <dgm:presLayoutVars>
          <dgm:chMax val="0"/>
          <dgm:bulletEnabled val="1"/>
        </dgm:presLayoutVars>
      </dgm:prSet>
      <dgm:spPr/>
    </dgm:pt>
    <dgm:pt modelId="{570DCDBC-7787-439B-A97D-FBB700EC8CB4}" type="pres">
      <dgm:prSet presAssocID="{97E6AE7F-B8D0-4F14-8695-61216AB8D745}" presName="nodeRect" presStyleLbl="alignNode1" presStyleIdx="1" presStyleCnt="4">
        <dgm:presLayoutVars>
          <dgm:bulletEnabled val="1"/>
        </dgm:presLayoutVars>
      </dgm:prSet>
      <dgm:spPr/>
    </dgm:pt>
    <dgm:pt modelId="{1B70E465-45B5-44CC-A813-601D1737FB50}" type="pres">
      <dgm:prSet presAssocID="{B0074EB9-96AA-4493-9E7C-3896BEF2C037}" presName="sibTrans" presStyleCnt="0"/>
      <dgm:spPr/>
    </dgm:pt>
    <dgm:pt modelId="{1A2CBD6C-E22B-48F1-84AC-F6DF0283EED3}" type="pres">
      <dgm:prSet presAssocID="{2EF303E9-942A-4232-BA8D-0F88EA5C9A2E}" presName="compositeNode" presStyleCnt="0">
        <dgm:presLayoutVars>
          <dgm:bulletEnabled val="1"/>
        </dgm:presLayoutVars>
      </dgm:prSet>
      <dgm:spPr/>
    </dgm:pt>
    <dgm:pt modelId="{CB52ED26-9F4E-4372-84DA-12B580AC4198}" type="pres">
      <dgm:prSet presAssocID="{2EF303E9-942A-4232-BA8D-0F88EA5C9A2E}" presName="bgRect" presStyleLbl="alignNode1" presStyleIdx="2" presStyleCnt="4" custScaleY="142828"/>
      <dgm:spPr/>
    </dgm:pt>
    <dgm:pt modelId="{EAD3E6E5-5DDD-4D09-82B5-C4F523ABD915}" type="pres">
      <dgm:prSet presAssocID="{B86BD982-AFFB-4FA3-849E-7AFD04EF07C3}" presName="sibTransNodeRect" presStyleLbl="alignNode1" presStyleIdx="2" presStyleCnt="4" custScaleY="142828">
        <dgm:presLayoutVars>
          <dgm:chMax val="0"/>
          <dgm:bulletEnabled val="1"/>
        </dgm:presLayoutVars>
      </dgm:prSet>
      <dgm:spPr/>
    </dgm:pt>
    <dgm:pt modelId="{D4340EA0-39E4-4281-A551-78A5F85F3A38}" type="pres">
      <dgm:prSet presAssocID="{2EF303E9-942A-4232-BA8D-0F88EA5C9A2E}" presName="nodeRect" presStyleLbl="alignNode1" presStyleIdx="2" presStyleCnt="4">
        <dgm:presLayoutVars>
          <dgm:bulletEnabled val="1"/>
        </dgm:presLayoutVars>
      </dgm:prSet>
      <dgm:spPr/>
    </dgm:pt>
    <dgm:pt modelId="{455F0245-5F41-46AD-8967-5A267932957A}" type="pres">
      <dgm:prSet presAssocID="{B86BD982-AFFB-4FA3-849E-7AFD04EF07C3}" presName="sibTrans" presStyleCnt="0"/>
      <dgm:spPr/>
    </dgm:pt>
    <dgm:pt modelId="{78C7EB92-4AF5-413D-8C3F-EC951815DB6C}" type="pres">
      <dgm:prSet presAssocID="{B1EF1C3C-49D5-4A3F-8038-4F2B0890161B}" presName="compositeNode" presStyleCnt="0">
        <dgm:presLayoutVars>
          <dgm:bulletEnabled val="1"/>
        </dgm:presLayoutVars>
      </dgm:prSet>
      <dgm:spPr/>
    </dgm:pt>
    <dgm:pt modelId="{9FFD3CAA-FA01-49EA-BAAC-001C140E94B5}" type="pres">
      <dgm:prSet presAssocID="{B1EF1C3C-49D5-4A3F-8038-4F2B0890161B}" presName="bgRect" presStyleLbl="alignNode1" presStyleIdx="3" presStyleCnt="4" custScaleY="142828"/>
      <dgm:spPr/>
    </dgm:pt>
    <dgm:pt modelId="{AEB40821-385F-4052-9180-702CB7CF532D}" type="pres">
      <dgm:prSet presAssocID="{2ADA133A-736E-423B-9183-03E41CD46C99}" presName="sibTransNodeRect" presStyleLbl="alignNode1" presStyleIdx="3" presStyleCnt="4" custScaleY="142828">
        <dgm:presLayoutVars>
          <dgm:chMax val="0"/>
          <dgm:bulletEnabled val="1"/>
        </dgm:presLayoutVars>
      </dgm:prSet>
      <dgm:spPr/>
    </dgm:pt>
    <dgm:pt modelId="{01B73B24-30C2-49CA-8716-4E23108EB128}" type="pres">
      <dgm:prSet presAssocID="{B1EF1C3C-49D5-4A3F-8038-4F2B0890161B}" presName="nodeRect" presStyleLbl="alignNode1" presStyleIdx="3" presStyleCnt="4">
        <dgm:presLayoutVars>
          <dgm:bulletEnabled val="1"/>
        </dgm:presLayoutVars>
      </dgm:prSet>
      <dgm:spPr/>
    </dgm:pt>
  </dgm:ptLst>
  <dgm:cxnLst>
    <dgm:cxn modelId="{998E7A12-C534-4F07-B58A-43BADE0A2BA4}" type="presOf" srcId="{5CC235CF-B70B-4291-A0EA-0C506DDF22F5}" destId="{1335C7A6-9A67-4DF5-B23B-92138650AE03}" srcOrd="1" destOrd="0" presId="urn:microsoft.com/office/officeart/2016/7/layout/LinearBlockProcessNumbered"/>
    <dgm:cxn modelId="{6418D618-AAE6-467B-91D3-9A34829DD6C1}" type="presOf" srcId="{C2E58DD2-C78F-4F08-AC12-7AA7C2C85B14}" destId="{9E72FF6D-4D64-40A1-97E5-55228617A2E4}" srcOrd="0" destOrd="0" presId="urn:microsoft.com/office/officeart/2016/7/layout/LinearBlockProcessNumbered"/>
    <dgm:cxn modelId="{3A60E35E-DEE9-42FC-B40E-2629A035EE4C}" type="presOf" srcId="{2EF303E9-942A-4232-BA8D-0F88EA5C9A2E}" destId="{CB52ED26-9F4E-4372-84DA-12B580AC4198}" srcOrd="0" destOrd="0" presId="urn:microsoft.com/office/officeart/2016/7/layout/LinearBlockProcessNumbered"/>
    <dgm:cxn modelId="{B7130360-6E45-4924-8148-0630E7702F93}" type="presOf" srcId="{97E6AE7F-B8D0-4F14-8695-61216AB8D745}" destId="{570DCDBC-7787-439B-A97D-FBB700EC8CB4}" srcOrd="1" destOrd="0" presId="urn:microsoft.com/office/officeart/2016/7/layout/LinearBlockProcessNumbered"/>
    <dgm:cxn modelId="{87DBB943-BAB7-4E9D-BA86-5FC0804084D5}" type="presOf" srcId="{B0074EB9-96AA-4493-9E7C-3896BEF2C037}" destId="{FE13B921-B828-4A2F-BAD1-7277AB4EE00D}" srcOrd="0" destOrd="0" presId="urn:microsoft.com/office/officeart/2016/7/layout/LinearBlockProcessNumbered"/>
    <dgm:cxn modelId="{FA8FF56D-4A2F-4289-A966-2676C0989915}" type="presOf" srcId="{2ADA133A-736E-423B-9183-03E41CD46C99}" destId="{AEB40821-385F-4052-9180-702CB7CF532D}" srcOrd="0" destOrd="0" presId="urn:microsoft.com/office/officeart/2016/7/layout/LinearBlockProcessNumbered"/>
    <dgm:cxn modelId="{9E722650-EF92-417D-A481-5505DD32BF17}" type="presOf" srcId="{B86BD982-AFFB-4FA3-849E-7AFD04EF07C3}" destId="{EAD3E6E5-5DDD-4D09-82B5-C4F523ABD915}" srcOrd="0" destOrd="0" presId="urn:microsoft.com/office/officeart/2016/7/layout/LinearBlockProcessNumbered"/>
    <dgm:cxn modelId="{821D2A72-B4D0-4AB7-A39D-3AEC8ADACFBE}" srcId="{C2E58DD2-C78F-4F08-AC12-7AA7C2C85B14}" destId="{97E6AE7F-B8D0-4F14-8695-61216AB8D745}" srcOrd="1" destOrd="0" parTransId="{1D7DA0BF-0807-449F-91CC-33B1527FF478}" sibTransId="{B0074EB9-96AA-4493-9E7C-3896BEF2C037}"/>
    <dgm:cxn modelId="{FBEA9E72-06A8-420F-9FF6-5DBC3D8D1A0D}" srcId="{C2E58DD2-C78F-4F08-AC12-7AA7C2C85B14}" destId="{B1EF1C3C-49D5-4A3F-8038-4F2B0890161B}" srcOrd="3" destOrd="0" parTransId="{85E65512-97D4-415C-91DC-C8A3D16E0B16}" sibTransId="{2ADA133A-736E-423B-9183-03E41CD46C99}"/>
    <dgm:cxn modelId="{DA9DED73-983C-4E21-B90E-64E03FBE7077}" type="presOf" srcId="{97E6AE7F-B8D0-4F14-8695-61216AB8D745}" destId="{A961A062-DE73-40BD-8774-C5A4F4ABA21D}" srcOrd="0" destOrd="0" presId="urn:microsoft.com/office/officeart/2016/7/layout/LinearBlockProcessNumbered"/>
    <dgm:cxn modelId="{87D6097E-06E5-4931-8D8A-067D2BB38D36}" type="presOf" srcId="{3D47B478-979F-4CD2-8405-01D17CB61CE4}" destId="{C317EE31-B594-4863-9810-88944B388361}" srcOrd="0" destOrd="0" presId="urn:microsoft.com/office/officeart/2016/7/layout/LinearBlockProcessNumbered"/>
    <dgm:cxn modelId="{2153C794-D9CA-454A-AF7E-B3ECB72BD0B0}" type="presOf" srcId="{5CC235CF-B70B-4291-A0EA-0C506DDF22F5}" destId="{3ACC1928-5D81-477F-A5E8-7C8C9B19948F}" srcOrd="0" destOrd="0" presId="urn:microsoft.com/office/officeart/2016/7/layout/LinearBlockProcessNumbered"/>
    <dgm:cxn modelId="{07D7CC94-DFBB-4140-86C7-BB5DAFEFA860}" type="presOf" srcId="{B1EF1C3C-49D5-4A3F-8038-4F2B0890161B}" destId="{9FFD3CAA-FA01-49EA-BAAC-001C140E94B5}" srcOrd="0" destOrd="0" presId="urn:microsoft.com/office/officeart/2016/7/layout/LinearBlockProcessNumbered"/>
    <dgm:cxn modelId="{055C169D-9AA2-4473-A201-ED226032B7CE}" srcId="{C2E58DD2-C78F-4F08-AC12-7AA7C2C85B14}" destId="{5CC235CF-B70B-4291-A0EA-0C506DDF22F5}" srcOrd="0" destOrd="0" parTransId="{0455A331-50D8-4E80-9F69-4B8D07D1DFE4}" sibTransId="{3D47B478-979F-4CD2-8405-01D17CB61CE4}"/>
    <dgm:cxn modelId="{096A3BA0-5DF1-450F-ACD9-88AF191766BE}" type="presOf" srcId="{B1EF1C3C-49D5-4A3F-8038-4F2B0890161B}" destId="{01B73B24-30C2-49CA-8716-4E23108EB128}" srcOrd="1" destOrd="0" presId="urn:microsoft.com/office/officeart/2016/7/layout/LinearBlockProcessNumbered"/>
    <dgm:cxn modelId="{C94BD4CE-8B5F-49DF-98D3-1C57147900CB}" srcId="{C2E58DD2-C78F-4F08-AC12-7AA7C2C85B14}" destId="{2EF303E9-942A-4232-BA8D-0F88EA5C9A2E}" srcOrd="2" destOrd="0" parTransId="{51339710-FEAC-40DE-BB53-2ECF0004640F}" sibTransId="{B86BD982-AFFB-4FA3-849E-7AFD04EF07C3}"/>
    <dgm:cxn modelId="{B9D649DD-8A82-49AB-9D1B-932431860C25}" type="presOf" srcId="{2EF303E9-942A-4232-BA8D-0F88EA5C9A2E}" destId="{D4340EA0-39E4-4281-A551-78A5F85F3A38}" srcOrd="1" destOrd="0" presId="urn:microsoft.com/office/officeart/2016/7/layout/LinearBlockProcessNumbered"/>
    <dgm:cxn modelId="{D5ACDCB8-6A7E-4A89-9961-24FA2B8FF6C1}" type="presParOf" srcId="{9E72FF6D-4D64-40A1-97E5-55228617A2E4}" destId="{6B0BC46A-1E30-4772-A03E-FA505FAE0D00}" srcOrd="0" destOrd="0" presId="urn:microsoft.com/office/officeart/2016/7/layout/LinearBlockProcessNumbered"/>
    <dgm:cxn modelId="{C57D722B-E49E-4EE6-A585-C447D2399BF1}" type="presParOf" srcId="{6B0BC46A-1E30-4772-A03E-FA505FAE0D00}" destId="{3ACC1928-5D81-477F-A5E8-7C8C9B19948F}" srcOrd="0" destOrd="0" presId="urn:microsoft.com/office/officeart/2016/7/layout/LinearBlockProcessNumbered"/>
    <dgm:cxn modelId="{CB5E8018-74E4-4D0F-BBC3-5C78D93FA4EE}" type="presParOf" srcId="{6B0BC46A-1E30-4772-A03E-FA505FAE0D00}" destId="{C317EE31-B594-4863-9810-88944B388361}" srcOrd="1" destOrd="0" presId="urn:microsoft.com/office/officeart/2016/7/layout/LinearBlockProcessNumbered"/>
    <dgm:cxn modelId="{7710D749-4399-42FD-B7BC-68358C9D87C1}" type="presParOf" srcId="{6B0BC46A-1E30-4772-A03E-FA505FAE0D00}" destId="{1335C7A6-9A67-4DF5-B23B-92138650AE03}" srcOrd="2" destOrd="0" presId="urn:microsoft.com/office/officeart/2016/7/layout/LinearBlockProcessNumbered"/>
    <dgm:cxn modelId="{ECBA1ED7-3427-4FFA-9005-529EEAC84886}" type="presParOf" srcId="{9E72FF6D-4D64-40A1-97E5-55228617A2E4}" destId="{160156CE-5C81-4380-80F5-E0289F301B40}" srcOrd="1" destOrd="0" presId="urn:microsoft.com/office/officeart/2016/7/layout/LinearBlockProcessNumbered"/>
    <dgm:cxn modelId="{73BA1094-91B9-426E-ADC3-F9F68289467D}" type="presParOf" srcId="{9E72FF6D-4D64-40A1-97E5-55228617A2E4}" destId="{36B4B9FE-689D-40CA-9B93-F5030E91A873}" srcOrd="2" destOrd="0" presId="urn:microsoft.com/office/officeart/2016/7/layout/LinearBlockProcessNumbered"/>
    <dgm:cxn modelId="{65184B0F-E28B-4C94-B555-E96E63BCB009}" type="presParOf" srcId="{36B4B9FE-689D-40CA-9B93-F5030E91A873}" destId="{A961A062-DE73-40BD-8774-C5A4F4ABA21D}" srcOrd="0" destOrd="0" presId="urn:microsoft.com/office/officeart/2016/7/layout/LinearBlockProcessNumbered"/>
    <dgm:cxn modelId="{ED4966FE-CC70-41D6-90E4-D457A3F146D4}" type="presParOf" srcId="{36B4B9FE-689D-40CA-9B93-F5030E91A873}" destId="{FE13B921-B828-4A2F-BAD1-7277AB4EE00D}" srcOrd="1" destOrd="0" presId="urn:microsoft.com/office/officeart/2016/7/layout/LinearBlockProcessNumbered"/>
    <dgm:cxn modelId="{D96EB84B-3CFF-43DC-8A89-22860B6EA769}" type="presParOf" srcId="{36B4B9FE-689D-40CA-9B93-F5030E91A873}" destId="{570DCDBC-7787-439B-A97D-FBB700EC8CB4}" srcOrd="2" destOrd="0" presId="urn:microsoft.com/office/officeart/2016/7/layout/LinearBlockProcessNumbered"/>
    <dgm:cxn modelId="{CFC4DB78-C953-4521-8366-7BD1A4F9B514}" type="presParOf" srcId="{9E72FF6D-4D64-40A1-97E5-55228617A2E4}" destId="{1B70E465-45B5-44CC-A813-601D1737FB50}" srcOrd="3" destOrd="0" presId="urn:microsoft.com/office/officeart/2016/7/layout/LinearBlockProcessNumbered"/>
    <dgm:cxn modelId="{D09B5D23-B9BB-49FF-8020-7E9C57782D3D}" type="presParOf" srcId="{9E72FF6D-4D64-40A1-97E5-55228617A2E4}" destId="{1A2CBD6C-E22B-48F1-84AC-F6DF0283EED3}" srcOrd="4" destOrd="0" presId="urn:microsoft.com/office/officeart/2016/7/layout/LinearBlockProcessNumbered"/>
    <dgm:cxn modelId="{A1F8006C-EE30-4C5F-AD27-132C604FE20D}" type="presParOf" srcId="{1A2CBD6C-E22B-48F1-84AC-F6DF0283EED3}" destId="{CB52ED26-9F4E-4372-84DA-12B580AC4198}" srcOrd="0" destOrd="0" presId="urn:microsoft.com/office/officeart/2016/7/layout/LinearBlockProcessNumbered"/>
    <dgm:cxn modelId="{A52852D2-16FF-4DBF-B6E6-188F454BF79E}" type="presParOf" srcId="{1A2CBD6C-E22B-48F1-84AC-F6DF0283EED3}" destId="{EAD3E6E5-5DDD-4D09-82B5-C4F523ABD915}" srcOrd="1" destOrd="0" presId="urn:microsoft.com/office/officeart/2016/7/layout/LinearBlockProcessNumbered"/>
    <dgm:cxn modelId="{AB8C1CA0-2F05-42EF-A4EC-46DD25E3F1A1}" type="presParOf" srcId="{1A2CBD6C-E22B-48F1-84AC-F6DF0283EED3}" destId="{D4340EA0-39E4-4281-A551-78A5F85F3A38}" srcOrd="2" destOrd="0" presId="urn:microsoft.com/office/officeart/2016/7/layout/LinearBlockProcessNumbered"/>
    <dgm:cxn modelId="{5B485BC1-1870-4455-95B1-BB4135C23401}" type="presParOf" srcId="{9E72FF6D-4D64-40A1-97E5-55228617A2E4}" destId="{455F0245-5F41-46AD-8967-5A267932957A}" srcOrd="5" destOrd="0" presId="urn:microsoft.com/office/officeart/2016/7/layout/LinearBlockProcessNumbered"/>
    <dgm:cxn modelId="{62D9BDC3-C69F-4EAB-AF80-20832F5488C7}" type="presParOf" srcId="{9E72FF6D-4D64-40A1-97E5-55228617A2E4}" destId="{78C7EB92-4AF5-413D-8C3F-EC951815DB6C}" srcOrd="6" destOrd="0" presId="urn:microsoft.com/office/officeart/2016/7/layout/LinearBlockProcessNumbered"/>
    <dgm:cxn modelId="{B1A1DA52-2861-4798-A51D-870636B03D14}" type="presParOf" srcId="{78C7EB92-4AF5-413D-8C3F-EC951815DB6C}" destId="{9FFD3CAA-FA01-49EA-BAAC-001C140E94B5}" srcOrd="0" destOrd="0" presId="urn:microsoft.com/office/officeart/2016/7/layout/LinearBlockProcessNumbered"/>
    <dgm:cxn modelId="{5C0F4977-2D8D-4E20-B7B6-F8BDA5BB3A4A}" type="presParOf" srcId="{78C7EB92-4AF5-413D-8C3F-EC951815DB6C}" destId="{AEB40821-385F-4052-9180-702CB7CF532D}" srcOrd="1" destOrd="0" presId="urn:microsoft.com/office/officeart/2016/7/layout/LinearBlockProcessNumbered"/>
    <dgm:cxn modelId="{CD0220A3-5D67-4CED-891F-07DC2E338A65}" type="presParOf" srcId="{78C7EB92-4AF5-413D-8C3F-EC951815DB6C}" destId="{01B73B24-30C2-49CA-8716-4E23108EB12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C1928-5D81-477F-A5E8-7C8C9B19948F}">
      <dsp:nvSpPr>
        <dsp:cNvPr id="0" name=""/>
        <dsp:cNvSpPr/>
      </dsp:nvSpPr>
      <dsp:spPr>
        <a:xfrm>
          <a:off x="219" y="866231"/>
          <a:ext cx="2656067" cy="4552329"/>
        </a:xfrm>
        <a:prstGeom prst="rect">
          <a:avLst/>
        </a:prstGeom>
        <a:solidFill>
          <a:schemeClr val="accent2">
            <a:hueOff val="0"/>
            <a:satOff val="0"/>
            <a:lumOff val="0"/>
            <a:alpha val="61000"/>
          </a:schemeClr>
        </a:solidFill>
        <a:ln w="6350" cap="flat" cmpd="sng" algn="ctr">
          <a:solidFill>
            <a:schemeClr val="accent2">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262360" tIns="0" rIns="262360" bIns="330200" numCol="1" spcCol="1270" anchor="t" anchorCtr="0">
          <a:noAutofit/>
        </a:bodyPr>
        <a:lstStyle/>
        <a:p>
          <a:pPr marL="0" lvl="0" indent="0" algn="just" defTabSz="800100">
            <a:lnSpc>
              <a:spcPct val="90000"/>
            </a:lnSpc>
            <a:spcBef>
              <a:spcPct val="0"/>
            </a:spcBef>
            <a:spcAft>
              <a:spcPct val="35000"/>
            </a:spcAft>
            <a:buNone/>
          </a:pPr>
          <a:r>
            <a:rPr lang="vi-VN" sz="1800" kern="1200">
              <a:latin typeface="Open Sans" panose="020B0606030504020204" pitchFamily="34" charset="0"/>
              <a:ea typeface="Open Sans" panose="020B0606030504020204" pitchFamily="34" charset="0"/>
              <a:cs typeface="Open Sans" panose="020B0606030504020204" pitchFamily="34" charset="0"/>
            </a:rPr>
            <a:t>Phong trào yêu nước có vị trí, vai trò to lớn trong quá trình phát triển của dân tộc Việt Nam</a:t>
          </a:r>
          <a:r>
            <a:rPr lang="en-US" sz="1800" kern="1200">
              <a:latin typeface="Open Sans" panose="020B0606030504020204" pitchFamily="34" charset="0"/>
              <a:ea typeface="Open Sans" panose="020B0606030504020204" pitchFamily="34" charset="0"/>
              <a:cs typeface="Open Sans" panose="020B0606030504020204" pitchFamily="34" charset="0"/>
            </a:rPr>
            <a:t>.</a:t>
          </a:r>
          <a:endParaRPr lang="en-US" sz="1800" kern="1200" dirty="0">
            <a:latin typeface="Open Sans" panose="020B0606030504020204" pitchFamily="34" charset="0"/>
            <a:ea typeface="Open Sans" panose="020B0606030504020204" pitchFamily="34" charset="0"/>
            <a:cs typeface="Open Sans" panose="020B0606030504020204" pitchFamily="34" charset="0"/>
          </a:endParaRPr>
        </a:p>
      </dsp:txBody>
      <dsp:txXfrm>
        <a:off x="219" y="2687163"/>
        <a:ext cx="2656067" cy="2731397"/>
      </dsp:txXfrm>
    </dsp:sp>
    <dsp:sp modelId="{C317EE31-B594-4863-9810-88944B388361}">
      <dsp:nvSpPr>
        <dsp:cNvPr id="0" name=""/>
        <dsp:cNvSpPr/>
      </dsp:nvSpPr>
      <dsp:spPr>
        <a:xfrm>
          <a:off x="103886" y="1212140"/>
          <a:ext cx="2656067" cy="1202956"/>
        </a:xfrm>
        <a:prstGeom prst="rect">
          <a:avLst/>
        </a:prstGeom>
        <a:noFill/>
        <a:ln w="6350" cap="flat" cmpd="sng" algn="ctr">
          <a:noFill/>
          <a:prstDash val="solid"/>
          <a:miter lim="800000"/>
        </a:ln>
        <a:effectLst/>
        <a:sp3d/>
      </dsp:spPr>
      <dsp:style>
        <a:lnRef idx="1">
          <a:scrgbClr r="0" g="0" b="0"/>
        </a:lnRef>
        <a:fillRef idx="1">
          <a:scrgbClr r="0" g="0" b="0"/>
        </a:fillRef>
        <a:effectRef idx="1">
          <a:scrgbClr r="0" g="0" b="0"/>
        </a:effectRef>
        <a:fontRef idx="minor">
          <a:schemeClr val="dk1"/>
        </a:fontRef>
      </dsp:style>
      <dsp:txBody>
        <a:bodyPr spcFirstLastPara="0" vert="horz" wrap="square" lIns="262360" tIns="165100" rIns="262360" bIns="165100" numCol="1" spcCol="1270" anchor="ctr" anchorCtr="0">
          <a:noAutofit/>
        </a:bodyPr>
        <a:lstStyle/>
        <a:p>
          <a:pPr marL="0" lvl="0" indent="0" algn="l" defTabSz="2489200">
            <a:lnSpc>
              <a:spcPct val="90000"/>
            </a:lnSpc>
            <a:spcBef>
              <a:spcPct val="0"/>
            </a:spcBef>
            <a:spcAft>
              <a:spcPct val="35000"/>
            </a:spcAft>
            <a:buNone/>
          </a:pPr>
          <a:r>
            <a:rPr lang="en-US" sz="5600" kern="1200">
              <a:latin typeface="Open Sans" panose="020B0606030504020204" pitchFamily="34" charset="0"/>
              <a:ea typeface="Open Sans" panose="020B0606030504020204" pitchFamily="34" charset="0"/>
              <a:cs typeface="Open Sans" panose="020B0606030504020204" pitchFamily="34" charset="0"/>
            </a:rPr>
            <a:t>01</a:t>
          </a:r>
        </a:p>
      </dsp:txBody>
      <dsp:txXfrm>
        <a:off x="103886" y="1212140"/>
        <a:ext cx="2656067" cy="1202956"/>
      </dsp:txXfrm>
    </dsp:sp>
    <dsp:sp modelId="{A961A062-DE73-40BD-8774-C5A4F4ABA21D}">
      <dsp:nvSpPr>
        <dsp:cNvPr id="0" name=""/>
        <dsp:cNvSpPr/>
      </dsp:nvSpPr>
      <dsp:spPr>
        <a:xfrm>
          <a:off x="2868772" y="866231"/>
          <a:ext cx="2656067" cy="4552329"/>
        </a:xfrm>
        <a:prstGeom prst="rect">
          <a:avLst/>
        </a:prstGeom>
        <a:solidFill>
          <a:schemeClr val="accent3">
            <a:hueOff val="0"/>
            <a:satOff val="0"/>
            <a:lumOff val="0"/>
            <a:alphaOff val="0"/>
          </a:schemeClr>
        </a:solidFill>
        <a:ln w="6350" cap="flat" cmpd="sng" algn="ctr">
          <a:solidFill>
            <a:schemeClr val="accent3">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262360" tIns="0" rIns="262360" bIns="330200" numCol="1" spcCol="1270" anchor="ctr" anchorCtr="0">
          <a:noAutofit/>
        </a:bodyPr>
        <a:lstStyle/>
        <a:p>
          <a:pPr marL="0" lvl="0" indent="0" algn="just" defTabSz="800100">
            <a:lnSpc>
              <a:spcPct val="90000"/>
            </a:lnSpc>
            <a:spcBef>
              <a:spcPct val="0"/>
            </a:spcBef>
            <a:spcAft>
              <a:spcPct val="35000"/>
            </a:spcAft>
            <a:buNone/>
          </a:pPr>
          <a:r>
            <a:rPr lang="vi-VN" sz="1800" kern="1200">
              <a:latin typeface="Open Sans" panose="020B0606030504020204" pitchFamily="34" charset="0"/>
              <a:ea typeface="Open Sans" panose="020B0606030504020204" pitchFamily="34" charset="0"/>
              <a:cs typeface="Open Sans" panose="020B0606030504020204" pitchFamily="34" charset="0"/>
            </a:rPr>
            <a:t>Phong trào công nhân kết hợp được với phong trào yêu nước vì hai phong trào đó đều có mục tiêu chung</a:t>
          </a:r>
          <a:r>
            <a:rPr lang="en-US" sz="1800" kern="1200">
              <a:latin typeface="Open Sans" panose="020B0606030504020204" pitchFamily="34" charset="0"/>
              <a:ea typeface="Open Sans" panose="020B0606030504020204" pitchFamily="34" charset="0"/>
              <a:cs typeface="Open Sans" panose="020B0606030504020204" pitchFamily="34" charset="0"/>
            </a:rPr>
            <a:t>.</a:t>
          </a:r>
        </a:p>
        <a:p>
          <a:pPr marL="0" lvl="0" indent="0" algn="just" defTabSz="800100">
            <a:lnSpc>
              <a:spcPct val="90000"/>
            </a:lnSpc>
            <a:spcBef>
              <a:spcPct val="0"/>
            </a:spcBef>
            <a:spcAft>
              <a:spcPct val="35000"/>
            </a:spcAft>
            <a:buNone/>
          </a:pPr>
          <a:r>
            <a:rPr lang="en-US" sz="1800" kern="1200">
              <a:latin typeface="Open Sans" panose="020B0606030504020204" pitchFamily="34" charset="0"/>
              <a:ea typeface="Open Sans" panose="020B0606030504020204" pitchFamily="34" charset="0"/>
              <a:cs typeface="Open Sans" panose="020B0606030504020204" pitchFamily="34" charset="0"/>
            </a:rPr>
            <a:t>Lợi ích giai cấp công nhân thống nhất với lợi ích dân tộc.</a:t>
          </a:r>
        </a:p>
      </dsp:txBody>
      <dsp:txXfrm>
        <a:off x="2868772" y="2687163"/>
        <a:ext cx="2656067" cy="2731397"/>
      </dsp:txXfrm>
    </dsp:sp>
    <dsp:sp modelId="{FE13B921-B828-4A2F-BAD1-7277AB4EE00D}">
      <dsp:nvSpPr>
        <dsp:cNvPr id="0" name=""/>
        <dsp:cNvSpPr/>
      </dsp:nvSpPr>
      <dsp:spPr>
        <a:xfrm>
          <a:off x="2829888" y="1036062"/>
          <a:ext cx="2656067" cy="1548687"/>
        </a:xfrm>
        <a:prstGeom prst="rect">
          <a:avLst/>
        </a:prstGeom>
        <a:noFill/>
        <a:ln w="6350" cap="flat" cmpd="sng" algn="ctr">
          <a:noFill/>
          <a:prstDash val="solid"/>
          <a:miter lim="800000"/>
        </a:ln>
        <a:effectLst/>
        <a:sp3d/>
      </dsp:spPr>
      <dsp:style>
        <a:lnRef idx="1">
          <a:scrgbClr r="0" g="0" b="0"/>
        </a:lnRef>
        <a:fillRef idx="1">
          <a:scrgbClr r="0" g="0" b="0"/>
        </a:fillRef>
        <a:effectRef idx="1">
          <a:scrgbClr r="0" g="0" b="0"/>
        </a:effectRef>
        <a:fontRef idx="minor">
          <a:schemeClr val="dk1"/>
        </a:fontRef>
      </dsp:style>
      <dsp:txBody>
        <a:bodyPr spcFirstLastPara="0" vert="horz" wrap="square" lIns="262360" tIns="165100" rIns="262360" bIns="165100" numCol="1" spcCol="1270" anchor="ctr" anchorCtr="0">
          <a:noAutofit/>
        </a:bodyPr>
        <a:lstStyle/>
        <a:p>
          <a:pPr marL="0" lvl="0" indent="0" algn="l" defTabSz="2489200">
            <a:lnSpc>
              <a:spcPct val="90000"/>
            </a:lnSpc>
            <a:spcBef>
              <a:spcPct val="0"/>
            </a:spcBef>
            <a:spcAft>
              <a:spcPct val="35000"/>
            </a:spcAft>
            <a:buNone/>
          </a:pPr>
          <a:r>
            <a:rPr lang="en-US" sz="5600" kern="1200">
              <a:latin typeface="Open Sans" panose="020B0606030504020204" pitchFamily="34" charset="0"/>
              <a:ea typeface="Open Sans" panose="020B0606030504020204" pitchFamily="34" charset="0"/>
              <a:cs typeface="Open Sans" panose="020B0606030504020204" pitchFamily="34" charset="0"/>
            </a:rPr>
            <a:t>02</a:t>
          </a:r>
        </a:p>
      </dsp:txBody>
      <dsp:txXfrm>
        <a:off x="2829888" y="1036062"/>
        <a:ext cx="2656067" cy="1548687"/>
      </dsp:txXfrm>
    </dsp:sp>
    <dsp:sp modelId="{CB52ED26-9F4E-4372-84DA-12B580AC4198}">
      <dsp:nvSpPr>
        <dsp:cNvPr id="0" name=""/>
        <dsp:cNvSpPr/>
      </dsp:nvSpPr>
      <dsp:spPr>
        <a:xfrm>
          <a:off x="5737325" y="866231"/>
          <a:ext cx="2656067" cy="4552329"/>
        </a:xfrm>
        <a:prstGeom prst="rect">
          <a:avLst/>
        </a:prstGeom>
        <a:solidFill>
          <a:schemeClr val="accent4">
            <a:hueOff val="0"/>
            <a:satOff val="0"/>
            <a:lumOff val="0"/>
            <a:alpha val="62000"/>
          </a:schemeClr>
        </a:solidFill>
        <a:ln w="6350" cap="flat" cmpd="sng" algn="ctr">
          <a:solidFill>
            <a:schemeClr val="accent4">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262360" tIns="0" rIns="262360" bIns="330200" numCol="1" spcCol="1270" anchor="t" anchorCtr="0">
          <a:noAutofit/>
        </a:bodyPr>
        <a:lstStyle/>
        <a:p>
          <a:pPr marL="0" lvl="0" indent="0" algn="just" defTabSz="800100">
            <a:lnSpc>
              <a:spcPct val="90000"/>
            </a:lnSpc>
            <a:spcBef>
              <a:spcPct val="0"/>
            </a:spcBef>
            <a:spcAft>
              <a:spcPct val="35000"/>
            </a:spcAft>
            <a:buNone/>
          </a:pPr>
          <a:r>
            <a:rPr lang="en-US" sz="1800" kern="1200">
              <a:latin typeface="Open Sans" panose="020B0606030504020204" pitchFamily="34" charset="0"/>
              <a:ea typeface="Open Sans" panose="020B0606030504020204" pitchFamily="34" charset="0"/>
              <a:cs typeface="Open Sans" panose="020B0606030504020204" pitchFamily="34" charset="0"/>
            </a:rPr>
            <a:t>Phong trào nông dân kết hợp với phong trào công nhân.</a:t>
          </a:r>
        </a:p>
      </dsp:txBody>
      <dsp:txXfrm>
        <a:off x="5737325" y="2687163"/>
        <a:ext cx="2656067" cy="2731397"/>
      </dsp:txXfrm>
    </dsp:sp>
    <dsp:sp modelId="{EAD3E6E5-5DDD-4D09-82B5-C4F523ABD915}">
      <dsp:nvSpPr>
        <dsp:cNvPr id="0" name=""/>
        <dsp:cNvSpPr/>
      </dsp:nvSpPr>
      <dsp:spPr>
        <a:xfrm>
          <a:off x="5737325" y="1275746"/>
          <a:ext cx="2656067" cy="1820931"/>
        </a:xfrm>
        <a:prstGeom prst="rect">
          <a:avLst/>
        </a:prstGeom>
        <a:noFill/>
        <a:ln w="6350" cap="flat" cmpd="sng" algn="ctr">
          <a:noFill/>
          <a:prstDash val="solid"/>
          <a:miter lim="800000"/>
        </a:ln>
        <a:effectLst/>
        <a:sp3d/>
      </dsp:spPr>
      <dsp:style>
        <a:lnRef idx="1">
          <a:scrgbClr r="0" g="0" b="0"/>
        </a:lnRef>
        <a:fillRef idx="1">
          <a:scrgbClr r="0" g="0" b="0"/>
        </a:fillRef>
        <a:effectRef idx="1">
          <a:scrgbClr r="0" g="0" b="0"/>
        </a:effectRef>
        <a:fontRef idx="minor">
          <a:schemeClr val="dk1"/>
        </a:fontRef>
      </dsp:style>
      <dsp:txBody>
        <a:bodyPr spcFirstLastPara="0" vert="horz" wrap="square" lIns="262360" tIns="165100" rIns="262360" bIns="165100" numCol="1" spcCol="1270" anchor="ctr" anchorCtr="0">
          <a:noAutofit/>
        </a:bodyPr>
        <a:lstStyle/>
        <a:p>
          <a:pPr marL="0" lvl="0" indent="0" algn="l" defTabSz="2489200">
            <a:lnSpc>
              <a:spcPct val="90000"/>
            </a:lnSpc>
            <a:spcBef>
              <a:spcPct val="0"/>
            </a:spcBef>
            <a:spcAft>
              <a:spcPct val="35000"/>
            </a:spcAft>
            <a:buNone/>
          </a:pPr>
          <a:r>
            <a:rPr lang="en-US" sz="5600" kern="1200">
              <a:latin typeface="Open Sans" panose="020B0606030504020204" pitchFamily="34" charset="0"/>
              <a:ea typeface="Open Sans" panose="020B0606030504020204" pitchFamily="34" charset="0"/>
              <a:cs typeface="Open Sans" panose="020B0606030504020204" pitchFamily="34" charset="0"/>
            </a:rPr>
            <a:t>03</a:t>
          </a:r>
        </a:p>
      </dsp:txBody>
      <dsp:txXfrm>
        <a:off x="5737325" y="1275746"/>
        <a:ext cx="2656067" cy="1820931"/>
      </dsp:txXfrm>
    </dsp:sp>
    <dsp:sp modelId="{9FFD3CAA-FA01-49EA-BAAC-001C140E94B5}">
      <dsp:nvSpPr>
        <dsp:cNvPr id="0" name=""/>
        <dsp:cNvSpPr/>
      </dsp:nvSpPr>
      <dsp:spPr>
        <a:xfrm>
          <a:off x="8605878" y="866231"/>
          <a:ext cx="2656067" cy="4552329"/>
        </a:xfrm>
        <a:prstGeom prst="rect">
          <a:avLst/>
        </a:prstGeom>
        <a:solidFill>
          <a:schemeClr val="accent5">
            <a:hueOff val="0"/>
            <a:satOff val="0"/>
            <a:lumOff val="0"/>
            <a:alpha val="63000"/>
          </a:schemeClr>
        </a:solidFill>
        <a:ln w="6350" cap="flat" cmpd="sng" algn="ctr">
          <a:solidFill>
            <a:schemeClr val="accent5">
              <a:hueOff val="0"/>
              <a:satOff val="0"/>
              <a:lumOff val="0"/>
              <a:alphaOff val="0"/>
            </a:schemeClr>
          </a:solidFill>
          <a:prstDash val="solid"/>
          <a:miter lim="800000"/>
        </a:ln>
        <a:effectLst/>
        <a:sp3d extrusionH="50600" prstMaterial="metal">
          <a:bevelT w="101600" h="80600" prst="relaxedInset"/>
          <a:bevelB w="80600" h="80600" prst="relaxedInset"/>
        </a:sp3d>
      </dsp:spPr>
      <dsp:style>
        <a:lnRef idx="1">
          <a:scrgbClr r="0" g="0" b="0"/>
        </a:lnRef>
        <a:fillRef idx="1">
          <a:scrgbClr r="0" g="0" b="0"/>
        </a:fillRef>
        <a:effectRef idx="1">
          <a:scrgbClr r="0" g="0" b="0"/>
        </a:effectRef>
        <a:fontRef idx="minor">
          <a:schemeClr val="dk1"/>
        </a:fontRef>
      </dsp:style>
      <dsp:txBody>
        <a:bodyPr spcFirstLastPara="0" vert="horz" wrap="square" lIns="262360" tIns="0" rIns="262360" bIns="330200" numCol="1" spcCol="1270" anchor="t" anchorCtr="0">
          <a:noAutofit/>
        </a:bodyPr>
        <a:lstStyle/>
        <a:p>
          <a:pPr marL="0" lvl="0" indent="0" algn="just" defTabSz="800100">
            <a:lnSpc>
              <a:spcPct val="90000"/>
            </a:lnSpc>
            <a:spcBef>
              <a:spcPct val="0"/>
            </a:spcBef>
            <a:spcAft>
              <a:spcPct val="35000"/>
            </a:spcAft>
            <a:buNone/>
          </a:pPr>
          <a:r>
            <a:rPr lang="vi-VN" sz="1800" kern="1200">
              <a:latin typeface="Open Sans" panose="020B0606030504020204" pitchFamily="34" charset="0"/>
              <a:ea typeface="Open Sans" panose="020B0606030504020204" pitchFamily="34" charset="0"/>
              <a:cs typeface="Open Sans" panose="020B0606030504020204" pitchFamily="34" charset="0"/>
            </a:rPr>
            <a:t>Phong trào yêu nước của trí thức Việt Nam là nhân tố quan trọng thúc đẩy sự kết hợp các yếu tố cho sự ra đời của Đảng cộng sản Việt Nam</a:t>
          </a:r>
          <a:endParaRPr lang="en-US" sz="1800" kern="1200" dirty="0">
            <a:latin typeface="Open Sans" panose="020B0606030504020204" pitchFamily="34" charset="0"/>
            <a:ea typeface="Open Sans" panose="020B0606030504020204" pitchFamily="34" charset="0"/>
            <a:cs typeface="Open Sans" panose="020B0606030504020204" pitchFamily="34" charset="0"/>
          </a:endParaRPr>
        </a:p>
      </dsp:txBody>
      <dsp:txXfrm>
        <a:off x="8605878" y="2687163"/>
        <a:ext cx="2656067" cy="2731397"/>
      </dsp:txXfrm>
    </dsp:sp>
    <dsp:sp modelId="{AEB40821-385F-4052-9180-702CB7CF532D}">
      <dsp:nvSpPr>
        <dsp:cNvPr id="0" name=""/>
        <dsp:cNvSpPr/>
      </dsp:nvSpPr>
      <dsp:spPr>
        <a:xfrm>
          <a:off x="8605878" y="1275746"/>
          <a:ext cx="2656067" cy="1820931"/>
        </a:xfrm>
        <a:prstGeom prst="rect">
          <a:avLst/>
        </a:prstGeom>
        <a:noFill/>
        <a:ln w="6350" cap="flat" cmpd="sng" algn="ctr">
          <a:noFill/>
          <a:prstDash val="solid"/>
          <a:miter lim="800000"/>
        </a:ln>
        <a:effectLst/>
        <a:sp3d/>
      </dsp:spPr>
      <dsp:style>
        <a:lnRef idx="1">
          <a:scrgbClr r="0" g="0" b="0"/>
        </a:lnRef>
        <a:fillRef idx="1">
          <a:scrgbClr r="0" g="0" b="0"/>
        </a:fillRef>
        <a:effectRef idx="1">
          <a:scrgbClr r="0" g="0" b="0"/>
        </a:effectRef>
        <a:fontRef idx="minor">
          <a:schemeClr val="dk1"/>
        </a:fontRef>
      </dsp:style>
      <dsp:txBody>
        <a:bodyPr spcFirstLastPara="0" vert="horz" wrap="square" lIns="262360" tIns="165100" rIns="262360" bIns="165100" numCol="1" spcCol="1270" anchor="ctr" anchorCtr="0">
          <a:noAutofit/>
        </a:bodyPr>
        <a:lstStyle/>
        <a:p>
          <a:pPr marL="0" lvl="0" indent="0" algn="l" defTabSz="2489200">
            <a:lnSpc>
              <a:spcPct val="90000"/>
            </a:lnSpc>
            <a:spcBef>
              <a:spcPct val="0"/>
            </a:spcBef>
            <a:spcAft>
              <a:spcPct val="35000"/>
            </a:spcAft>
            <a:buNone/>
          </a:pPr>
          <a:r>
            <a:rPr lang="en-US" sz="5600" kern="1200">
              <a:latin typeface="Open Sans" panose="020B0606030504020204" pitchFamily="34" charset="0"/>
              <a:ea typeface="Open Sans" panose="020B0606030504020204" pitchFamily="34" charset="0"/>
              <a:cs typeface="Open Sans" panose="020B0606030504020204" pitchFamily="34" charset="0"/>
            </a:rPr>
            <a:t>04</a:t>
          </a:r>
        </a:p>
      </dsp:txBody>
      <dsp:txXfrm>
        <a:off x="8605878" y="1275746"/>
        <a:ext cx="2656067" cy="182093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D55C4-BF0D-4E79-8DC2-49EC1B20E608}"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A0DEC-B8F8-4758-84BB-7F5C9D92873F}" type="slidenum">
              <a:rPr lang="en-US" smtClean="0"/>
              <a:t>‹#›</a:t>
            </a:fld>
            <a:endParaRPr lang="en-US"/>
          </a:p>
        </p:txBody>
      </p:sp>
    </p:spTree>
    <p:extLst>
      <p:ext uri="{BB962C8B-B14F-4D97-AF65-F5344CB8AC3E}">
        <p14:creationId xmlns:p14="http://schemas.microsoft.com/office/powerpoint/2010/main" val="25754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aa30fbc24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aa30fbc24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20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21B393ED-0272-E19A-4BFC-A52893373743}"/>
            </a:ext>
          </a:extLst>
        </p:cNvPr>
        <p:cNvGrpSpPr/>
        <p:nvPr/>
      </p:nvGrpSpPr>
      <p:grpSpPr>
        <a:xfrm>
          <a:off x="0" y="0"/>
          <a:ext cx="0" cy="0"/>
          <a:chOff x="0" y="0"/>
          <a:chExt cx="0" cy="0"/>
        </a:xfrm>
      </p:grpSpPr>
      <p:sp>
        <p:nvSpPr>
          <p:cNvPr id="198" name="Google Shape;198;g5aa30fbc24_0_533:notes">
            <a:extLst>
              <a:ext uri="{FF2B5EF4-FFF2-40B4-BE49-F238E27FC236}">
                <a16:creationId xmlns:a16="http://schemas.microsoft.com/office/drawing/2014/main" id="{7E7DBDE8-EFC0-F207-E9DC-A9AF1A8CCA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aa30fbc24_0_533:notes">
            <a:extLst>
              <a:ext uri="{FF2B5EF4-FFF2-40B4-BE49-F238E27FC236}">
                <a16:creationId xmlns:a16="http://schemas.microsoft.com/office/drawing/2014/main" id="{597EBF4A-10DB-5361-774D-DA1799A53C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51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Đều</a:t>
            </a:r>
            <a:r>
              <a:rPr lang="en-US" dirty="0"/>
              <a:t> </a:t>
            </a:r>
            <a:r>
              <a:rPr lang="en-US" dirty="0" err="1"/>
              <a:t>có</a:t>
            </a:r>
            <a:r>
              <a:rPr lang="en-US" baseline="0" dirty="0"/>
              <a:t> </a:t>
            </a:r>
            <a:r>
              <a:rPr lang="en-US" baseline="0" dirty="0" err="1"/>
              <a:t>mục</a:t>
            </a:r>
            <a:r>
              <a:rPr lang="en-US" baseline="0" dirty="0"/>
              <a:t> </a:t>
            </a:r>
            <a:r>
              <a:rPr lang="en-US" baseline="0" dirty="0" err="1"/>
              <a:t>tiêu</a:t>
            </a:r>
            <a:r>
              <a:rPr lang="en-US" baseline="0" dirty="0"/>
              <a:t> </a:t>
            </a:r>
            <a:r>
              <a:rPr lang="en-US" baseline="0" dirty="0" err="1"/>
              <a:t>chung</a:t>
            </a:r>
            <a:endParaRPr lang="en-US" dirty="0"/>
          </a:p>
        </p:txBody>
      </p:sp>
      <p:sp>
        <p:nvSpPr>
          <p:cNvPr id="4" name="Slide Number Placeholder 3"/>
          <p:cNvSpPr>
            <a:spLocks noGrp="1"/>
          </p:cNvSpPr>
          <p:nvPr>
            <p:ph type="sldNum" sz="quarter" idx="10"/>
          </p:nvPr>
        </p:nvSpPr>
        <p:spPr/>
        <p:txBody>
          <a:bodyPr/>
          <a:lstStyle/>
          <a:p>
            <a:fld id="{49DDD403-063E-4E26-929A-35C6A5E5CE4E}" type="slidenum">
              <a:rPr lang="en-US" smtClean="0"/>
              <a:t>7</a:t>
            </a:fld>
            <a:endParaRPr lang="en-US"/>
          </a:p>
        </p:txBody>
      </p:sp>
    </p:spTree>
    <p:extLst>
      <p:ext uri="{BB962C8B-B14F-4D97-AF65-F5344CB8AC3E}">
        <p14:creationId xmlns:p14="http://schemas.microsoft.com/office/powerpoint/2010/main" val="1554645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3267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2492-865A-FA70-98BA-51F090D39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6582-3317-BD66-7A85-5D67E3315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BF1AC-EC19-8710-925A-5965B390345F}"/>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81925D95-C051-FFEF-0778-40F8C020D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CE587-AF2B-140D-D051-7330595AC76A}"/>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51467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19231-58D6-16E7-7E43-E155761E0B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0A410-9400-9EE7-C3A0-F463A4D97A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AF43-B290-2EBA-8142-9C1B3F98A3EB}"/>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C3727D07-F163-C235-EAFB-7884650F7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EE764-A0D2-46DC-FF12-38912F7196C1}"/>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98101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Yellow">
  <p:cSld name="Blank Yellow">
    <p:spTree>
      <p:nvGrpSpPr>
        <p:cNvPr id="1" name="Shape 329"/>
        <p:cNvGrpSpPr/>
        <p:nvPr/>
      </p:nvGrpSpPr>
      <p:grpSpPr>
        <a:xfrm>
          <a:off x="0" y="0"/>
          <a:ext cx="0" cy="0"/>
          <a:chOff x="0" y="0"/>
          <a:chExt cx="0" cy="0"/>
        </a:xfrm>
      </p:grpSpPr>
      <p:sp>
        <p:nvSpPr>
          <p:cNvPr id="330" name="Google Shape;330;p13"/>
          <p:cNvSpPr/>
          <p:nvPr/>
        </p:nvSpPr>
        <p:spPr>
          <a:xfrm>
            <a:off x="542867" y="542767"/>
            <a:ext cx="11106400" cy="57724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13"/>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 name="Google Shape;332;p13"/>
          <p:cNvSpPr/>
          <p:nvPr/>
        </p:nvSpPr>
        <p:spPr>
          <a:xfrm>
            <a:off x="290467" y="228333"/>
            <a:ext cx="1405600" cy="14056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3" name="Google Shape;333;p13"/>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4" name="Google Shape;334;p13"/>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5" name="Google Shape;335;p13"/>
          <p:cNvSpPr/>
          <p:nvPr/>
        </p:nvSpPr>
        <p:spPr>
          <a:xfrm>
            <a:off x="650837" y="17793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6" name="Google Shape;336;p13"/>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7" name="Google Shape;337;p13"/>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8" name="Google Shape;338;p13"/>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9" name="Google Shape;339;p13"/>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0" name="Google Shape;340;p13"/>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1" name="Google Shape;341;p13"/>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2" name="Google Shape;342;p13"/>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3" name="Google Shape;343;p13"/>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44" name="Google Shape;344;p13"/>
          <p:cNvGrpSpPr/>
          <p:nvPr/>
        </p:nvGrpSpPr>
        <p:grpSpPr>
          <a:xfrm>
            <a:off x="10856501" y="5970098"/>
            <a:ext cx="678468" cy="63828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13"/>
          <p:cNvGrpSpPr/>
          <p:nvPr/>
        </p:nvGrpSpPr>
        <p:grpSpPr>
          <a:xfrm>
            <a:off x="727495" y="509853"/>
            <a:ext cx="531544" cy="84256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6" name="Google Shape;356;p13"/>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6989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9D71-1323-3010-5844-A9D47B701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D0E43-9EC6-91AA-CF57-2EF8D8C3A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22F21-0D83-80E9-6A0D-59E8BC70965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441D0FCB-00AD-E0D2-FE11-2A6682698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D54C1-020B-0E17-873A-14D2E8A6C68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5072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C747-24A0-65A7-7EA4-C8362C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DDEA2-C831-B9F0-48DA-221B1E06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04C0-F198-C723-5F6E-D47484CA268D}"/>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241963E8-A4EC-964E-2F6D-D831D5190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5C812-F255-CEA1-C2B3-3F818908213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4007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3DA8-5A0A-EEE7-694C-4747B286D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E7E93-FB64-D58D-5889-BE19587A3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69042-68A0-DC1C-7559-55164CB3A6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8EBCE-46A0-6A9C-0808-6F93B55041C2}"/>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B7F0F96D-BFEE-AF5F-0196-0DB588340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9F17E-DAD1-2F56-5DCA-EE0E757A258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46075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597A-770D-078C-4D07-E40002EC5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C7CF9-1577-4958-C636-F674CBAC7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8454-AC6A-479C-24C7-C922BD7F6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250FC-60B3-5E15-E2BC-1ECBD3C64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C61B4-2BC0-38D0-23C4-35761C731D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D466E-75B1-458C-B5EB-4B2ED37C046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8" name="Footer Placeholder 7">
            <a:extLst>
              <a:ext uri="{FF2B5EF4-FFF2-40B4-BE49-F238E27FC236}">
                <a16:creationId xmlns:a16="http://schemas.microsoft.com/office/drawing/2014/main" id="{E705305C-FE67-97C6-6966-DF7DA4712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5933CE-659F-F83E-43AC-370536DA717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18853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365D-4DBA-D350-423B-C9D29E1CF4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DC416-8D85-8F2E-2F25-C93928914760}"/>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4" name="Footer Placeholder 3">
            <a:extLst>
              <a:ext uri="{FF2B5EF4-FFF2-40B4-BE49-F238E27FC236}">
                <a16:creationId xmlns:a16="http://schemas.microsoft.com/office/drawing/2014/main" id="{64E56222-1F74-16F9-3AEE-0B4401964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CDB8A-E320-12C6-725E-F806FBFCD199}"/>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1746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76509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94D-5376-46A8-BC95-2B733A70B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0D932-4CB0-6CA2-E7E0-47CBE45DC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CD93BB-CB8A-26BB-70CC-AC6A89159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2A9C1-7261-10E5-0953-692E915158CA}"/>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A22D4768-6158-AB75-14A0-083E49C6E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D02D6-1CF2-97B0-AADD-6ED753EC88B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95902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13E8-1339-112A-6B3A-7056E9115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9BE71-33D0-294F-8860-B03FAD594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A76E6-73BF-25F1-C454-5F27DFD2A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1DB00-29AD-0C13-0568-C7B095B58E0C}"/>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9CB5D6FF-F624-5538-0FB7-C751B186C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34C6-7C27-F2F0-B2F3-DC9D6AD94B87}"/>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175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5E1EC-0182-EA9D-6FC8-63E8000BF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F95A9-DFD7-088B-C532-4ECA4501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5D236-CDBE-2DAB-85EC-92F18D7BD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507D7EE7-41B8-2640-D434-6983FB962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4E8C6-0B00-A0BE-B0B9-746A2FEE3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EB98A-8481-42D3-ADC8-7F84A8FACCA9}" type="slidenum">
              <a:rPr lang="en-US" smtClean="0"/>
              <a:t>‹#›</a:t>
            </a:fld>
            <a:endParaRPr lang="en-US"/>
          </a:p>
        </p:txBody>
      </p:sp>
    </p:spTree>
    <p:extLst>
      <p:ext uri="{BB962C8B-B14F-4D97-AF65-F5344CB8AC3E}">
        <p14:creationId xmlns:p14="http://schemas.microsoft.com/office/powerpoint/2010/main" val="2245041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3.png"/><Relationship Id="rId4" Type="http://schemas.openxmlformats.org/officeDocument/2006/relationships/diagramLayout" Target="../diagrams/layout1.xml"/><Relationship Id="rId9" Type="http://schemas.microsoft.com/office/2017/06/relationships/model3d" Target="../media/model3d5.glb"/></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17/06/relationships/model3d" Target="../media/model3d6.glb"/><Relationship Id="rId7" Type="http://schemas.microsoft.com/office/2017/06/relationships/model3d" Target="../media/model3d4.glb"/><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17/06/relationships/model3d" Target="../media/model3d7.glb"/><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86497" y="358815"/>
            <a:ext cx="9514702"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99490" marR="816610" algn="ctr">
              <a:lnSpc>
                <a:spcPct val="115000"/>
              </a:lnSpc>
              <a:spcBef>
                <a:spcPts val="0"/>
              </a:spcBef>
            </a:pPr>
            <a:r>
              <a:rPr lang="en-US" sz="26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4</a:t>
            </a:r>
          </a:p>
          <a:p>
            <a:pPr marL="999490" marR="816610" algn="ctr">
              <a:lnSpc>
                <a:spcPct val="115000"/>
              </a:lnSpc>
              <a:spcBef>
                <a:spcPts val="0"/>
              </a:spcBef>
            </a:pPr>
            <a:r>
              <a:rPr lang="vi-VN"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Tư Tưởng Hồ Chí Minh</a:t>
            </a:r>
            <a:r>
              <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 </a:t>
            </a:r>
            <a:r>
              <a:rPr lang="vi-VN"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Về Đảng Cộng Sản Việt Nam </a:t>
            </a:r>
            <a:endPar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a:p>
            <a:pPr marL="999490" marR="816610" algn="ctr">
              <a:lnSpc>
                <a:spcPct val="115000"/>
              </a:lnSpc>
              <a:spcBef>
                <a:spcPts val="0"/>
              </a:spcBef>
            </a:pPr>
            <a:r>
              <a:rPr lang="vi-VN"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 Nhà Nước Của Nhân Dân, Do Nhân Dân, Vì Nhân</a:t>
            </a:r>
            <a:r>
              <a:rPr lang="en-US"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Dân</a:t>
            </a:r>
            <a:endPar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algn="just"/>
            <a:r>
              <a:rPr lang="en">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Chương 4 sẽ </a:t>
            </a:r>
            <a:r>
              <a:rPr lang="vi-VN">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kiến thức cơ bản tư tưởng Hồ Chí Minh về Đảng Cộng sản Việt Nam và về Nhà nước Việt Nam Dân chủ Cộng hoà – Nhà nước của dân, do dân, vì dân.</a:t>
            </a:r>
            <a:endParaRPr lang="vi-VN">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.1. Tư tưởng Hồ Chí Minh về Đảng Cộng sản Việt Nam</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4.2. Tư tưởng Hồ Chí Minh về nhà nước của nhân dân, do nhân dân và vì nhân dân</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4.3. Vận dụng tư tưởng Hồ Chí Minh vào công tác xây dựng Đảng và xây dựng nhà nước</a:t>
            </a:r>
            <a:endParaRPr lang="en-US"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0" name="Title 1">
            <a:extLst>
              <a:ext uri="{FF2B5EF4-FFF2-40B4-BE49-F238E27FC236}">
                <a16:creationId xmlns:a16="http://schemas.microsoft.com/office/drawing/2014/main" id="{C61D49A6-9CAE-94C4-0E5F-5912FABE22DF}"/>
              </a:ext>
            </a:extLst>
          </p:cNvPr>
          <p:cNvSpPr>
            <a:spLocks noGrp="1"/>
          </p:cNvSpPr>
          <p:nvPr>
            <p:ph type="ctrTitle"/>
          </p:nvPr>
        </p:nvSpPr>
        <p:spPr>
          <a:xfrm>
            <a:off x="3146436" y="1483326"/>
            <a:ext cx="7838721" cy="1649297"/>
          </a:xfrm>
        </p:spPr>
        <p:txBody>
          <a:bodyPr>
            <a:normAutofit/>
          </a:bodyPr>
          <a:lstStyle/>
          <a:p>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4.1. </a:t>
            </a:r>
            <a:r>
              <a:rPr lang="vi-VN"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Tư</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tưởng</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Hồ</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Chí</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Minh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về</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Đảng</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Cộng</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sản</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a:t>
            </a:r>
            <a:r>
              <a:rPr lang="en-US" sz="25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Việt</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rPr>
              <a:t> Nam</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1" name="TextBox 10">
            <a:extLst>
              <a:ext uri="{FF2B5EF4-FFF2-40B4-BE49-F238E27FC236}">
                <a16:creationId xmlns:a16="http://schemas.microsoft.com/office/drawing/2014/main" id="{C8A7C962-60E1-8D39-4840-28BE35D970F9}"/>
              </a:ext>
            </a:extLst>
          </p:cNvPr>
          <p:cNvSpPr txBox="1"/>
          <p:nvPr/>
        </p:nvSpPr>
        <p:spPr>
          <a:xfrm>
            <a:off x="3810034" y="3360777"/>
            <a:ext cx="6965058" cy="861774"/>
          </a:xfrm>
          <a:prstGeom prst="rect">
            <a:avLst/>
          </a:prstGeom>
          <a:noFill/>
        </p:spPr>
        <p:txBody>
          <a:bodyPr wrap="square">
            <a:spAutoFit/>
          </a:bodyPr>
          <a:lstStyle/>
          <a:p>
            <a:r>
              <a:rPr lang="en"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4.1.1 </a:t>
            </a:r>
            <a:r>
              <a:rPr lang="vi-VN"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Tính tất yếu và vai trò lãnh đạo của Đảng Cộng sản Việt Nam</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3FB5634-9008-9BAE-6045-2D06BC3512E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284C00D-7EA2-4816-0132-5D919891D1CA}"/>
              </a:ext>
            </a:extLst>
          </p:cNvPr>
          <p:cNvSpPr txBox="1"/>
          <p:nvPr/>
        </p:nvSpPr>
        <p:spPr>
          <a:xfrm>
            <a:off x="743032" y="851163"/>
            <a:ext cx="10251200" cy="461665"/>
          </a:xfrm>
          <a:prstGeom prst="rect">
            <a:avLst/>
          </a:prstGeom>
          <a:noFill/>
        </p:spPr>
        <p:txBody>
          <a:bodyPr wrap="square">
            <a:spAutoFit/>
          </a:bodyPr>
          <a:lstStyle/>
          <a:p>
            <a:r>
              <a:rPr lang="en" sz="2400" b="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4.1.1 </a:t>
            </a:r>
            <a:r>
              <a:rPr lang="vi-VN"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Tính tất yếu và vai trò lãnh đạo của Đảng Cộng sản Việt Nam</a:t>
            </a:r>
            <a:endParaRPr lang="en-US" sz="2400" b="1" dirty="0">
              <a:solidFill>
                <a:srgbClr val="FF0000"/>
              </a:solidFill>
            </a:endParaRPr>
          </a:p>
        </p:txBody>
      </p:sp>
      <p:sp>
        <p:nvSpPr>
          <p:cNvPr id="6" name="Google Shape;195;p32">
            <a:extLst>
              <a:ext uri="{FF2B5EF4-FFF2-40B4-BE49-F238E27FC236}">
                <a16:creationId xmlns:a16="http://schemas.microsoft.com/office/drawing/2014/main" id="{DB0FD91B-4DC0-3D80-C5CA-716F2AEA4D54}"/>
              </a:ext>
            </a:extLst>
          </p:cNvPr>
          <p:cNvSpPr txBox="1">
            <a:spLocks/>
          </p:cNvSpPr>
          <p:nvPr/>
        </p:nvSpPr>
        <p:spPr>
          <a:xfrm>
            <a:off x="1759352" y="2793662"/>
            <a:ext cx="3750197" cy="71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vi-VN" sz="2400"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sym typeface="Open Sans"/>
              </a:rPr>
              <a:t>Hồ Chí Minh khẳng định:</a:t>
            </a:r>
          </a:p>
        </p:txBody>
      </p:sp>
      <p:sp>
        <p:nvSpPr>
          <p:cNvPr id="7" name="Google Shape;196;p32">
            <a:extLst>
              <a:ext uri="{FF2B5EF4-FFF2-40B4-BE49-F238E27FC236}">
                <a16:creationId xmlns:a16="http://schemas.microsoft.com/office/drawing/2014/main" id="{B8A44CDC-2098-134D-1C7B-B6161499A25D}"/>
              </a:ext>
            </a:extLst>
          </p:cNvPr>
          <p:cNvSpPr txBox="1"/>
          <p:nvPr/>
        </p:nvSpPr>
        <p:spPr>
          <a:xfrm>
            <a:off x="420547" y="2685326"/>
            <a:ext cx="10876347" cy="3601741"/>
          </a:xfrm>
          <a:prstGeom prst="rect">
            <a:avLst/>
          </a:prstGeom>
          <a:solidFill>
            <a:schemeClr val="accent3">
              <a:lumMod val="20000"/>
              <a:lumOff val="80000"/>
            </a:schemeClr>
          </a:solidFill>
          <a:ln>
            <a:noFill/>
          </a:ln>
          <a:effectLst>
            <a:softEdge rad="635000"/>
          </a:effectLst>
        </p:spPr>
        <p:txBody>
          <a:bodyPr spcFirstLastPara="1" wrap="square" lIns="121900" tIns="121900" rIns="121900" bIns="121900" anchor="ctr" anchorCtr="0">
            <a:noAutofit/>
          </a:bodyPr>
          <a:lstStyle/>
          <a:p>
            <a:pPr marL="1031875" lvl="2">
              <a:lnSpc>
                <a:spcPct val="150000"/>
              </a:lnSpc>
              <a:buSzPts val="2200"/>
            </a:pPr>
            <a:r>
              <a:rPr lang="en" sz="2400" spc="-150">
                <a:solidFill>
                  <a:schemeClr val="accent1">
                    <a:lumMod val="50000"/>
                  </a:schemeClr>
                </a:solidFill>
                <a:latin typeface="Open Sans"/>
                <a:ea typeface="Open Sans"/>
                <a:cs typeface="Open Sans"/>
                <a:sym typeface="Open Sans"/>
              </a:rPr>
              <a:t> Lực </a:t>
            </a:r>
            <a:r>
              <a:rPr lang="en" sz="2400" spc="-150" dirty="0">
                <a:solidFill>
                  <a:schemeClr val="accent1">
                    <a:lumMod val="50000"/>
                  </a:schemeClr>
                </a:solidFill>
                <a:latin typeface="Open Sans"/>
                <a:ea typeface="Open Sans"/>
                <a:cs typeface="Open Sans"/>
                <a:sym typeface="Open Sans"/>
              </a:rPr>
              <a:t>lượng của giai cấp công nhân và nhân dân lao động là rất to lớn, là vô cùng vô </a:t>
            </a:r>
            <a:r>
              <a:rPr lang="en" sz="2400" spc="-150">
                <a:solidFill>
                  <a:schemeClr val="accent1">
                    <a:lumMod val="50000"/>
                  </a:schemeClr>
                </a:solidFill>
                <a:latin typeface="Open Sans"/>
                <a:ea typeface="Open Sans"/>
                <a:cs typeface="Open Sans"/>
                <a:sym typeface="Open Sans"/>
              </a:rPr>
              <a:t>tận. Lực </a:t>
            </a:r>
            <a:r>
              <a:rPr lang="en" sz="2400" spc="-150" dirty="0">
                <a:solidFill>
                  <a:schemeClr val="accent1">
                    <a:lumMod val="50000"/>
                  </a:schemeClr>
                </a:solidFill>
                <a:latin typeface="Open Sans"/>
                <a:ea typeface="Open Sans"/>
                <a:cs typeface="Open Sans"/>
                <a:sym typeface="Open Sans"/>
              </a:rPr>
              <a:t>lượng ấy cần có Đảng lãnh đạo mới chắc chắn thắng </a:t>
            </a:r>
            <a:r>
              <a:rPr lang="en" sz="2400" spc="-150">
                <a:solidFill>
                  <a:schemeClr val="accent1">
                    <a:lumMod val="50000"/>
                  </a:schemeClr>
                </a:solidFill>
                <a:latin typeface="Open Sans"/>
                <a:ea typeface="Open Sans"/>
                <a:cs typeface="Open Sans"/>
                <a:sym typeface="Open Sans"/>
              </a:rPr>
              <a:t>lợi.</a:t>
            </a:r>
          </a:p>
          <a:p>
            <a:pPr marL="1031875" lvl="2">
              <a:lnSpc>
                <a:spcPct val="150000"/>
              </a:lnSpc>
              <a:buSzPts val="2200"/>
            </a:pPr>
            <a:endParaRPr sz="1000" spc="-150" dirty="0">
              <a:solidFill>
                <a:schemeClr val="accent1">
                  <a:lumMod val="50000"/>
                </a:schemeClr>
              </a:solidFill>
              <a:latin typeface="Open Sans"/>
              <a:ea typeface="Open Sans"/>
              <a:cs typeface="Open Sans"/>
              <a:sym typeface="Open Sans"/>
            </a:endParaRPr>
          </a:p>
          <a:p>
            <a:pPr marL="1031875" lvl="2">
              <a:lnSpc>
                <a:spcPct val="150000"/>
              </a:lnSpc>
              <a:buSzPts val="2200"/>
            </a:pPr>
            <a:r>
              <a:rPr lang="en" sz="2400" spc="-150" dirty="0">
                <a:solidFill>
                  <a:schemeClr val="accent1">
                    <a:lumMod val="50000"/>
                  </a:schemeClr>
                </a:solidFill>
                <a:latin typeface="Open Sans"/>
                <a:ea typeface="Open Sans"/>
                <a:cs typeface="Open Sans"/>
                <a:sym typeface="Open Sans"/>
              </a:rPr>
              <a:t>Giai cấp mà không có Đảng lãnh đạo thì không làm cách mạng </a:t>
            </a:r>
            <a:r>
              <a:rPr lang="en" sz="2400" spc="-150">
                <a:solidFill>
                  <a:schemeClr val="accent1">
                    <a:lumMod val="50000"/>
                  </a:schemeClr>
                </a:solidFill>
                <a:latin typeface="Open Sans"/>
                <a:ea typeface="Open Sans"/>
                <a:cs typeface="Open Sans"/>
                <a:sym typeface="Open Sans"/>
              </a:rPr>
              <a:t>được.</a:t>
            </a:r>
          </a:p>
        </p:txBody>
      </p:sp>
      <p:pic>
        <p:nvPicPr>
          <p:cNvPr id="3" name="Graphic 2" descr="Business Growth">
            <a:extLst>
              <a:ext uri="{FF2B5EF4-FFF2-40B4-BE49-F238E27FC236}">
                <a16:creationId xmlns:a16="http://schemas.microsoft.com/office/drawing/2014/main" id="{BF245381-9CB8-CC12-D1E8-C544DC2B48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547" y="3313387"/>
            <a:ext cx="914400" cy="914400"/>
          </a:xfrm>
          <a:prstGeom prst="rect">
            <a:avLst/>
          </a:prstGeom>
        </p:spPr>
      </p:pic>
      <p:pic>
        <p:nvPicPr>
          <p:cNvPr id="8" name="Graphic 7" descr="Classroom">
            <a:extLst>
              <a:ext uri="{FF2B5EF4-FFF2-40B4-BE49-F238E27FC236}">
                <a16:creationId xmlns:a16="http://schemas.microsoft.com/office/drawing/2014/main" id="{685DC7A7-ECCB-FCF4-D9F1-DD37DB1F7A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007" y="4469718"/>
            <a:ext cx="914400" cy="914400"/>
          </a:xfrm>
          <a:prstGeom prst="rect">
            <a:avLst/>
          </a:prstGeom>
        </p:spPr>
      </p:pic>
      <p:pic>
        <p:nvPicPr>
          <p:cNvPr id="9" name="Picture 2" descr="C:\Users\QUOC HUY\Desktop\Logo_Đại_học_FPT.png">
            <a:extLst>
              <a:ext uri="{FF2B5EF4-FFF2-40B4-BE49-F238E27FC236}">
                <a16:creationId xmlns:a16="http://schemas.microsoft.com/office/drawing/2014/main" id="{AC69D6CC-2446-46F6-8BAC-7DB20F8F64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D4B9108-EE45-EE22-A02C-F66B85A3A7D4}"/>
              </a:ext>
            </a:extLst>
          </p:cNvPr>
          <p:cNvGrpSpPr/>
          <p:nvPr/>
        </p:nvGrpSpPr>
        <p:grpSpPr>
          <a:xfrm>
            <a:off x="-578363" y="4027012"/>
            <a:ext cx="3341040" cy="2723920"/>
            <a:chOff x="-633627" y="4016416"/>
            <a:chExt cx="4002918" cy="2723920"/>
          </a:xfrm>
        </p:grpSpPr>
        <p:sp>
          <p:nvSpPr>
            <p:cNvPr id="4" name="Freeform: Shape 3">
              <a:extLst>
                <a:ext uri="{FF2B5EF4-FFF2-40B4-BE49-F238E27FC236}">
                  <a16:creationId xmlns:a16="http://schemas.microsoft.com/office/drawing/2014/main" id="{A43382A0-8960-9492-FC2A-E83981CB4B12}"/>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B4505239-8A3A-CFC6-AFA4-57F88B537397}"/>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73098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814026" y="995288"/>
            <a:ext cx="10251200" cy="713600"/>
          </a:xfrm>
          <a:prstGeom prst="rect">
            <a:avLst/>
          </a:prstGeom>
        </p:spPr>
        <p:txBody>
          <a:bodyPr spcFirstLastPara="1" vert="horz" wrap="square" lIns="121900" tIns="121900" rIns="121900" bIns="121900" rtlCol="0" anchor="t" anchorCtr="0">
            <a:noAutofit/>
          </a:bodyPr>
          <a:lstStyle/>
          <a:p>
            <a:pPr>
              <a:spcBef>
                <a:spcPts val="0"/>
              </a:spcBef>
            </a:pPr>
            <a:r>
              <a:rPr lang="en" sz="2933" i="1"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Trong tác phẩm “Đường cách mệnh” Người đã </a:t>
            </a:r>
            <a:r>
              <a:rPr lang="en" sz="2933" i="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chỉ rõ:</a:t>
            </a:r>
            <a:endParaRPr sz="2933" i="1"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202" name="Google Shape;202;p33"/>
          <p:cNvSpPr txBox="1"/>
          <p:nvPr/>
        </p:nvSpPr>
        <p:spPr>
          <a:xfrm>
            <a:off x="1162108" y="1706380"/>
            <a:ext cx="7426496" cy="2297209"/>
          </a:xfrm>
          <a:prstGeom prst="rect">
            <a:avLst/>
          </a:prstGeom>
          <a:noFill/>
          <a:ln>
            <a:noFill/>
          </a:ln>
        </p:spPr>
        <p:txBody>
          <a:bodyPr spcFirstLastPara="1" wrap="square" lIns="121900" tIns="121900" rIns="121900" bIns="121900" anchor="t" anchorCtr="0">
            <a:noAutofit/>
          </a:bodyPr>
          <a:lstStyle/>
          <a:p>
            <a:pPr algn="just"/>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Cách mạng trước hết phải có “đảng cách mệnh, để trong thì vận động và tổ chức dân chúng, ngoài thì liên lạc với dân tộc bị áp bức và vô sản giai cấp ở mọi nơi. Đảng có vững, cách mệnh mới thành</a:t>
            </a:r>
            <a:r>
              <a:rPr lang="en-US" sz="240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latin typeface="ZapfChancery-Medium" panose="00000400000000000000" pitchFamily="2" charset="0"/>
                <a:ea typeface="ZapfChancery-Medium" panose="00000400000000000000" pitchFamily="2" charset="0"/>
                <a:cs typeface="ZapfChancery-Medium" panose="00000400000000000000" pitchFamily="2" charset="0"/>
              </a:rPr>
              <a:t>công</a:t>
            </a:r>
            <a:r>
              <a:rPr lang="en-US" sz="2400" dirty="0">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cũng như người cầm lái có vững thuyền mới </a:t>
            </a:r>
            <a:r>
              <a:rPr lang="vi-VN" sz="2400">
                <a:latin typeface="ZapfChancery-Medium" panose="00000400000000000000" pitchFamily="2" charset="0"/>
                <a:ea typeface="ZapfChancery-Medium" panose="00000400000000000000" pitchFamily="2" charset="0"/>
                <a:cs typeface="ZapfChancery-Medium" panose="00000400000000000000" pitchFamily="2" charset="0"/>
              </a:rPr>
              <a:t>chạy</a:t>
            </a:r>
            <a:r>
              <a:rPr lang="en-US" sz="2400">
                <a:latin typeface="ZapfChancery-Medium" panose="00000400000000000000" pitchFamily="2" charset="0"/>
                <a:ea typeface="ZapfChancery-Medium" panose="00000400000000000000" pitchFamily="2" charset="0"/>
                <a:cs typeface="ZapfChancery-Medium" panose="00000400000000000000" pitchFamily="2" charset="0"/>
              </a:rPr>
              <a:t>”</a:t>
            </a:r>
            <a:r>
              <a:rPr lang="en-US" sz="2400">
                <a:latin typeface="Times New Roman" panose="02020603050405020304" pitchFamily="18" charset="0"/>
                <a:ea typeface="Calibri" panose="020F0502020204030204" pitchFamily="34" charset="0"/>
                <a:cs typeface="SimSun" panose="02010600030101010101" pitchFamily="2" charset="-122"/>
              </a:rPr>
              <a:t> </a:t>
            </a:r>
            <a:endParaRPr lang="en-US" sz="2400" spc="-150" dirty="0">
              <a:latin typeface="Open Sans" panose="020B0606030504020204" pitchFamily="34" charset="0"/>
              <a:ea typeface="Open Sans" panose="020B0606030504020204" pitchFamily="34" charset="0"/>
              <a:cs typeface="Open Sans" panose="020B0606030504020204" pitchFamily="34" charset="0"/>
            </a:endParaRPr>
          </a:p>
        </p:txBody>
      </p:sp>
      <p:pic>
        <p:nvPicPr>
          <p:cNvPr id="203" name="Google Shape;203;p33"/>
          <p:cNvPicPr preferRelativeResize="0"/>
          <p:nvPr/>
        </p:nvPicPr>
        <p:blipFill>
          <a:blip r:embed="rId3">
            <a:alphaModFix/>
          </a:blip>
          <a:stretch>
            <a:fillRect/>
          </a:stretch>
        </p:blipFill>
        <p:spPr>
          <a:xfrm>
            <a:off x="9132787" y="1681666"/>
            <a:ext cx="2693292" cy="286886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1">
            <a:extLst>
              <a:ext uri="{FF2B5EF4-FFF2-40B4-BE49-F238E27FC236}">
                <a16:creationId xmlns:a16="http://schemas.microsoft.com/office/drawing/2014/main" id="{F4E79A13-08DF-46D4-B7A6-E7CBA41BA1B3}"/>
              </a:ext>
            </a:extLst>
          </p:cNvPr>
          <p:cNvSpPr>
            <a:spLocks noChangeArrowheads="1"/>
          </p:cNvSpPr>
          <p:nvPr/>
        </p:nvSpPr>
        <p:spPr bwMode="auto">
          <a:xfrm flipV="1">
            <a:off x="3776194" y="3891113"/>
            <a:ext cx="1215926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br>
              <a:rPr lang="en-US" altLang="en-US" sz="2400">
                <a:latin typeface="Arial" panose="020B0604020202020204" pitchFamily="34" charset="0"/>
              </a:rPr>
            </a:br>
            <a:endParaRPr lang="en-US" altLang="en-US" sz="2400">
              <a:latin typeface="Arial" panose="020B0604020202020204" pitchFamily="34" charset="0"/>
            </a:endParaRPr>
          </a:p>
        </p:txBody>
      </p:sp>
      <p:sp>
        <p:nvSpPr>
          <p:cNvPr id="8" name="TextBox 7">
            <a:extLst>
              <a:ext uri="{FF2B5EF4-FFF2-40B4-BE49-F238E27FC236}">
                <a16:creationId xmlns:a16="http://schemas.microsoft.com/office/drawing/2014/main" id="{BC6E4842-44FC-4726-85EE-7329583BA76A}"/>
              </a:ext>
            </a:extLst>
          </p:cNvPr>
          <p:cNvSpPr txBox="1"/>
          <p:nvPr/>
        </p:nvSpPr>
        <p:spPr>
          <a:xfrm>
            <a:off x="9132787" y="4658441"/>
            <a:ext cx="3013627" cy="830997"/>
          </a:xfrm>
          <a:prstGeom prst="rect">
            <a:avLst/>
          </a:prstGeom>
          <a:noFill/>
        </p:spPr>
        <p:txBody>
          <a:bodyPr wrap="square">
            <a:spAutoFit/>
          </a:bodyPr>
          <a:lstStyle/>
          <a:p>
            <a:pPr algn="ctr"/>
            <a:r>
              <a:rPr lang="vi-VN" sz="1600" dirty="0">
                <a:latin typeface="Open Sans" panose="020B0606030504020204" pitchFamily="34" charset="0"/>
                <a:ea typeface="Open Sans" panose="020B0606030504020204" pitchFamily="34" charset="0"/>
                <a:cs typeface="Open Sans" panose="020B0606030504020204" pitchFamily="34" charset="0"/>
              </a:rPr>
              <a:t>Cuốn “Đường Kách mệnh” bản gốc được phong là Bảo vật Quốc gia năm 2012</a:t>
            </a:r>
          </a:p>
        </p:txBody>
      </p:sp>
      <p:pic>
        <p:nvPicPr>
          <p:cNvPr id="4" name="Graphic 3" descr="Pin">
            <a:extLst>
              <a:ext uri="{FF2B5EF4-FFF2-40B4-BE49-F238E27FC236}">
                <a16:creationId xmlns:a16="http://schemas.microsoft.com/office/drawing/2014/main" id="{CE380E16-D042-38F2-1E52-72BE0EADAD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487877">
            <a:off x="473886" y="4550534"/>
            <a:ext cx="914400" cy="914400"/>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6" name="TextBox 5">
            <a:extLst>
              <a:ext uri="{FF2B5EF4-FFF2-40B4-BE49-F238E27FC236}">
                <a16:creationId xmlns:a16="http://schemas.microsoft.com/office/drawing/2014/main" id="{3F859BD4-7B03-A1D1-7C2F-55259A690B8C}"/>
              </a:ext>
            </a:extLst>
          </p:cNvPr>
          <p:cNvSpPr txBox="1"/>
          <p:nvPr/>
        </p:nvSpPr>
        <p:spPr>
          <a:xfrm>
            <a:off x="1359158" y="4228494"/>
            <a:ext cx="7426496" cy="1675074"/>
          </a:xfrm>
          <a:prstGeom prst="rect">
            <a:avLst/>
          </a:prstGeom>
          <a:noFill/>
        </p:spPr>
        <p:txBody>
          <a:bodyPr wrap="square">
            <a:spAutoFit/>
          </a:bodyPr>
          <a:lstStyle/>
          <a:p>
            <a:pPr algn="just">
              <a:lnSpc>
                <a:spcPct val="150000"/>
              </a:lnSpc>
            </a:pPr>
            <a:r>
              <a:rPr lang="vi-VN" sz="2400" spc="-150">
                <a:latin typeface="NewCentury-Narrow" panose="020B0500000000000000" pitchFamily="34" charset="0"/>
                <a:ea typeface="NewCentury-Narrow" panose="020B0500000000000000" pitchFamily="34" charset="0"/>
                <a:cs typeface="NewCentury-Narrow" panose="020B0500000000000000" pitchFamily="34" charset="0"/>
              </a:rPr>
              <a:t>Như vậy, sự lãnh đạo của Đảng Cộng sản Việt Nam là một tất yếu, vai trò lãnh đạo của Đảng cũng là một tất yếu - điều đó xuất phát từ yêu cầu phát triển của dân tộc Việt Nam</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7" name="Picture 2" descr="C:\Users\QUOC HUY\Desktop\Logo_Đại_học_FPT.png">
            <a:extLst>
              <a:ext uri="{FF2B5EF4-FFF2-40B4-BE49-F238E27FC236}">
                <a16:creationId xmlns:a16="http://schemas.microsoft.com/office/drawing/2014/main" id="{863DF440-F37A-8CB8-F3C0-5A7B4DF70D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98EB6FB-7840-E1C7-67F1-BC5CA6759F72}"/>
              </a:ext>
            </a:extLst>
          </p:cNvPr>
          <p:cNvGrpSpPr/>
          <p:nvPr/>
        </p:nvGrpSpPr>
        <p:grpSpPr>
          <a:xfrm>
            <a:off x="-578363" y="4027012"/>
            <a:ext cx="3341040" cy="2723920"/>
            <a:chOff x="-633627" y="4016416"/>
            <a:chExt cx="4002918" cy="2723920"/>
          </a:xfrm>
        </p:grpSpPr>
        <p:sp>
          <p:nvSpPr>
            <p:cNvPr id="5" name="Freeform: Shape 4">
              <a:extLst>
                <a:ext uri="{FF2B5EF4-FFF2-40B4-BE49-F238E27FC236}">
                  <a16:creationId xmlns:a16="http://schemas.microsoft.com/office/drawing/2014/main" id="{B8333D4E-3F7C-4D9B-A297-270DEFB7A653}"/>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8B6F9930-63E0-1104-B62E-02CFC857A86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00">
          <a:extLst>
            <a:ext uri="{FF2B5EF4-FFF2-40B4-BE49-F238E27FC236}">
              <a16:creationId xmlns:a16="http://schemas.microsoft.com/office/drawing/2014/main" id="{826BE277-5D1A-0D3F-2AEF-1E46DEFA52F0}"/>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F5DF1168-B2A2-0167-1E03-B26C30E256C2}"/>
              </a:ext>
            </a:extLst>
          </p:cNvPr>
          <p:cNvSpPr>
            <a:spLocks noChangeArrowheads="1"/>
          </p:cNvSpPr>
          <p:nvPr/>
        </p:nvSpPr>
        <p:spPr bwMode="auto">
          <a:xfrm flipV="1">
            <a:off x="3706747" y="3844814"/>
            <a:ext cx="1210427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br>
              <a:rPr lang="en-US" altLang="en-US" sz="2400">
                <a:latin typeface="Arial" panose="020B0604020202020204" pitchFamily="34" charset="0"/>
              </a:rPr>
            </a:br>
            <a:endParaRPr lang="en-US" altLang="en-US" sz="2400">
              <a:latin typeface="Arial" panose="020B0604020202020204" pitchFamily="34" charset="0"/>
            </a:endParaRPr>
          </a:p>
        </p:txBody>
      </p:sp>
      <p:grpSp>
        <p:nvGrpSpPr>
          <p:cNvPr id="13" name="Group 12">
            <a:extLst>
              <a:ext uri="{FF2B5EF4-FFF2-40B4-BE49-F238E27FC236}">
                <a16:creationId xmlns:a16="http://schemas.microsoft.com/office/drawing/2014/main" id="{8C2AFC7B-432A-E9A7-3470-57D849838D4D}"/>
              </a:ext>
            </a:extLst>
          </p:cNvPr>
          <p:cNvGrpSpPr/>
          <p:nvPr/>
        </p:nvGrpSpPr>
        <p:grpSpPr>
          <a:xfrm>
            <a:off x="1116255" y="3583657"/>
            <a:ext cx="10431831" cy="2743198"/>
            <a:chOff x="1081531" y="3595231"/>
            <a:chExt cx="10431831" cy="2743198"/>
          </a:xfrm>
        </p:grpSpPr>
        <p:sp>
          <p:nvSpPr>
            <p:cNvPr id="7" name="Google Shape;202;p33">
              <a:extLst>
                <a:ext uri="{FF2B5EF4-FFF2-40B4-BE49-F238E27FC236}">
                  <a16:creationId xmlns:a16="http://schemas.microsoft.com/office/drawing/2014/main" id="{1F58D8D3-D4B1-F979-30CD-08A894901154}"/>
                </a:ext>
              </a:extLst>
            </p:cNvPr>
            <p:cNvSpPr txBox="1"/>
            <p:nvPr/>
          </p:nvSpPr>
          <p:spPr>
            <a:xfrm>
              <a:off x="4885812" y="3595231"/>
              <a:ext cx="6627550" cy="2743198"/>
            </a:xfrm>
            <a:prstGeom prst="rect">
              <a:avLst/>
            </a:prstGeom>
            <a:noFill/>
            <a:ln>
              <a:noFill/>
            </a:ln>
            <a:effectLst/>
            <a:scene3d>
              <a:camera prst="orthographicFront">
                <a:rot lat="0" lon="0" rev="0"/>
              </a:camera>
              <a:lightRig rig="contrasting" dir="t">
                <a:rot lat="0" lon="0" rev="7800000"/>
              </a:lightRig>
            </a:scene3d>
            <a:sp3d>
              <a:bevelT w="139700" h="139700"/>
            </a:sp3d>
          </p:spPr>
          <p:txBody>
            <a:bodyPr spcFirstLastPara="1" wrap="square" lIns="121900" tIns="121900" rIns="121900" bIns="121900" anchor="ctr" anchorCtr="0">
              <a:noAutofit/>
            </a:bodyPr>
            <a:lstStyle/>
            <a:p>
              <a:pPr>
                <a:lnSpc>
                  <a:spcPct val="150000"/>
                </a:lnSpc>
              </a:pPr>
              <a:r>
                <a:rPr lang="en-US" sz="2400" spc="-15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spc="-15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2400"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Chủ thể hoạch định đường lối.</a:t>
              </a:r>
            </a:p>
            <a:p>
              <a:pPr>
                <a:lnSpc>
                  <a:spcPct val="150000"/>
                </a:lnSpc>
              </a:pPr>
              <a:r>
                <a:rPr lang="en-US" sz="2400" spc="-15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Chủ thể tập hợp, giáo dục, giác ngộ và hướng dẫn quần chúng đấu tranh.</a:t>
              </a:r>
            </a:p>
            <a:p>
              <a:pPr>
                <a:lnSpc>
                  <a:spcPct val="150000"/>
                </a:lnSpc>
              </a:pPr>
              <a:r>
                <a:rPr lang="en-US" sz="2400" spc="-15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Chủ thể liên minh đoàn kết quốc tế.</a:t>
              </a:r>
              <a:endParaRPr lang="en-US"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5" name="Group 4">
              <a:extLst>
                <a:ext uri="{FF2B5EF4-FFF2-40B4-BE49-F238E27FC236}">
                  <a16:creationId xmlns:a16="http://schemas.microsoft.com/office/drawing/2014/main" id="{62DF1364-35D6-3579-DD9E-17B9C0F236AC}"/>
                </a:ext>
              </a:extLst>
            </p:cNvPr>
            <p:cNvGrpSpPr/>
            <p:nvPr/>
          </p:nvGrpSpPr>
          <p:grpSpPr>
            <a:xfrm>
              <a:off x="1081531" y="3791741"/>
              <a:ext cx="429667" cy="1590894"/>
              <a:chOff x="855123" y="4076734"/>
              <a:chExt cx="429667" cy="1590894"/>
            </a:xfrm>
          </p:grpSpPr>
          <p:sp>
            <p:nvSpPr>
              <p:cNvPr id="8" name="Oval 7">
                <a:extLst>
                  <a:ext uri="{FF2B5EF4-FFF2-40B4-BE49-F238E27FC236}">
                    <a16:creationId xmlns:a16="http://schemas.microsoft.com/office/drawing/2014/main" id="{1E7948D6-2BBD-3213-A342-D343C0D7FF2A}"/>
                  </a:ext>
                </a:extLst>
              </p:cNvPr>
              <p:cNvSpPr/>
              <p:nvPr/>
            </p:nvSpPr>
            <p:spPr>
              <a:xfrm>
                <a:off x="856527" y="4076734"/>
                <a:ext cx="428263" cy="415805"/>
              </a:xfrm>
              <a:prstGeom prst="ellipse">
                <a:avLst/>
              </a:prstGeom>
              <a:effectLst>
                <a:outerShdw blurRad="57150" dist="19050" dir="5400000" algn="ctr" rotWithShape="0">
                  <a:srgbClr val="000000">
                    <a:alpha val="63000"/>
                  </a:srgbClr>
                </a:outerShdw>
                <a:softEdge rad="63500"/>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664551E-22A7-1934-AF9A-88BAA957A5AF}"/>
                  </a:ext>
                </a:extLst>
              </p:cNvPr>
              <p:cNvSpPr/>
              <p:nvPr/>
            </p:nvSpPr>
            <p:spPr>
              <a:xfrm>
                <a:off x="855123" y="4648713"/>
                <a:ext cx="428263" cy="415805"/>
              </a:xfrm>
              <a:prstGeom prst="ellipse">
                <a:avLst/>
              </a:prstGeom>
              <a:effectLst>
                <a:outerShdw blurRad="57150" dist="19050" dir="5400000" algn="ctr" rotWithShape="0">
                  <a:srgbClr val="000000">
                    <a:alpha val="63000"/>
                  </a:srgbClr>
                </a:outerShdw>
                <a:softEdge rad="63500"/>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642753-27F7-48F4-F041-96B2138D6C1D}"/>
                  </a:ext>
                </a:extLst>
              </p:cNvPr>
              <p:cNvSpPr/>
              <p:nvPr/>
            </p:nvSpPr>
            <p:spPr>
              <a:xfrm>
                <a:off x="855123" y="5251823"/>
                <a:ext cx="428263" cy="415805"/>
              </a:xfrm>
              <a:prstGeom prst="ellipse">
                <a:avLst/>
              </a:prstGeom>
              <a:effectLst>
                <a:outerShdw blurRad="57150" dist="19050" dir="5400000" algn="ctr" rotWithShape="0">
                  <a:srgbClr val="000000">
                    <a:alpha val="63000"/>
                  </a:srgbClr>
                </a:outerShdw>
                <a:softEdge rad="63500"/>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03CF1667-77F7-6EF0-E040-3929B6441262}"/>
              </a:ext>
            </a:extLst>
          </p:cNvPr>
          <p:cNvGrpSpPr/>
          <p:nvPr/>
        </p:nvGrpSpPr>
        <p:grpSpPr>
          <a:xfrm>
            <a:off x="888273" y="324092"/>
            <a:ext cx="11439654" cy="3871880"/>
            <a:chOff x="784422" y="509290"/>
            <a:chExt cx="10373573" cy="2285730"/>
          </a:xfrm>
          <a:solidFill>
            <a:schemeClr val="accent2">
              <a:lumMod val="20000"/>
              <a:lumOff val="80000"/>
              <a:alpha val="75000"/>
            </a:schemeClr>
          </a:solidFill>
          <a:scene3d>
            <a:camera prst="perspectiveFront" fov="3300000">
              <a:rot lat="486000" lon="19530000" rev="174000"/>
            </a:camera>
            <a:lightRig rig="harsh" dir="t">
              <a:rot lat="0" lon="0" rev="3000000"/>
            </a:lightRig>
          </a:scene3d>
        </p:grpSpPr>
        <p:sp>
          <p:nvSpPr>
            <p:cNvPr id="202" name="Google Shape;202;p33">
              <a:extLst>
                <a:ext uri="{FF2B5EF4-FFF2-40B4-BE49-F238E27FC236}">
                  <a16:creationId xmlns:a16="http://schemas.microsoft.com/office/drawing/2014/main" id="{96E67934-6DFC-2EE4-BEF0-EAA76B3F7265}"/>
                </a:ext>
              </a:extLst>
            </p:cNvPr>
            <p:cNvSpPr txBox="1"/>
            <p:nvPr/>
          </p:nvSpPr>
          <p:spPr>
            <a:xfrm>
              <a:off x="1203767" y="509290"/>
              <a:ext cx="9213448" cy="1836771"/>
            </a:xfrm>
            <a:prstGeom prst="rect">
              <a:avLst/>
            </a:prstGeom>
            <a:grpFill/>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txBody>
            <a:bodyPr spcFirstLastPara="1" wrap="square" lIns="121900" tIns="121900" rIns="121900" bIns="121900" anchor="t" anchorCtr="0">
              <a:noAutofit/>
            </a:bodyPr>
            <a:lstStyle/>
            <a:p>
              <a:pPr algn="just"/>
              <a:endParaRPr lang="en-US" sz="2800" i="1">
                <a:solidFill>
                  <a:srgbClr val="1329F5"/>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111125" indent="-111125" algn="just">
                <a:tabLst>
                  <a:tab pos="9712325" algn="l"/>
                </a:tabLst>
              </a:pPr>
              <a:r>
                <a:rPr lang="en-US" sz="2800" i="1">
                  <a:solidFill>
                    <a:srgbClr val="1329F5"/>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vi-VN" sz="2800" i="1">
                  <a:solidFill>
                    <a:srgbClr val="1329F5"/>
                  </a:solidFill>
                  <a:latin typeface="ZapfChancery-Medium" panose="00000400000000000000" pitchFamily="2" charset="0"/>
                  <a:ea typeface="ZapfChancery-Medium" panose="00000400000000000000" pitchFamily="2" charset="0"/>
                  <a:cs typeface="ZapfChancery-Medium" panose="00000400000000000000" pitchFamily="2" charset="0"/>
                </a:rPr>
                <a:t>Cách mạng trước hết phải có </a:t>
              </a:r>
              <a:r>
                <a:rPr lang="en-US" sz="2800" i="1">
                  <a:solidFill>
                    <a:srgbClr val="1329F5"/>
                  </a:solidFill>
                  <a:latin typeface="ZapfChancery-Medium" panose="00000400000000000000" pitchFamily="2" charset="0"/>
                  <a:ea typeface="ZapfChancery-Medium" panose="00000400000000000000" pitchFamily="2" charset="0"/>
                  <a:cs typeface="ZapfChancery-Medium" panose="00000400000000000000" pitchFamily="2" charset="0"/>
                </a:rPr>
                <a:t>cái gì? Trước hết phải có </a:t>
              </a:r>
              <a:r>
                <a:rPr lang="vi-VN" sz="2800" i="1">
                  <a:solidFill>
                    <a:srgbClr val="1329F5"/>
                  </a:solidFill>
                  <a:latin typeface="ZapfChancery-Medium" panose="00000400000000000000" pitchFamily="2" charset="0"/>
                  <a:ea typeface="ZapfChancery-Medium" panose="00000400000000000000" pitchFamily="2" charset="0"/>
                  <a:cs typeface="ZapfChancery-Medium" panose="00000400000000000000" pitchFamily="2" charset="0"/>
                </a:rPr>
                <a:t>đảng cách mệnh, để trong thì vận động và tổ chức dân chúng, ngoài thì liên lạc với dân tộc bị áp bức và vô sản giai cấp ở mọi nơi. Đảng có vững, cách mệnh mới thành</a:t>
              </a:r>
              <a:r>
                <a:rPr lang="en-US" sz="2800" i="1">
                  <a:solidFill>
                    <a:srgbClr val="1329F5"/>
                  </a:solidFill>
                  <a:latin typeface="ZapfChancery-Medium" panose="00000400000000000000" pitchFamily="2" charset="0"/>
                  <a:ea typeface="ZapfChancery-Medium" panose="00000400000000000000" pitchFamily="2" charset="0"/>
                  <a:cs typeface="ZapfChancery-Medium" panose="00000400000000000000" pitchFamily="2" charset="0"/>
                </a:rPr>
                <a:t> công </a:t>
              </a:r>
              <a:r>
                <a:rPr lang="vi-VN" sz="2800" i="1">
                  <a:solidFill>
                    <a:srgbClr val="1329F5"/>
                  </a:solidFill>
                  <a:latin typeface="ZapfChancery-Medium" panose="00000400000000000000" pitchFamily="2" charset="0"/>
                  <a:ea typeface="ZapfChancery-Medium" panose="00000400000000000000" pitchFamily="2" charset="0"/>
                  <a:cs typeface="ZapfChancery-Medium" panose="00000400000000000000" pitchFamily="2" charset="0"/>
                </a:rPr>
                <a:t>cũng như người cầm lái có vững thuyền mới chạy</a:t>
              </a:r>
              <a:r>
                <a:rPr lang="en-US" sz="2800" i="1">
                  <a:solidFill>
                    <a:srgbClr val="1329F5"/>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sz="2800" i="1" dirty="0">
                <a:solidFill>
                  <a:srgbClr val="1329F5"/>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nvGrpSpPr>
            <p:cNvPr id="12" name="Group 11">
              <a:extLst>
                <a:ext uri="{FF2B5EF4-FFF2-40B4-BE49-F238E27FC236}">
                  <a16:creationId xmlns:a16="http://schemas.microsoft.com/office/drawing/2014/main" id="{E60105E4-250B-185F-C1C1-86F81A3AB162}"/>
                </a:ext>
              </a:extLst>
            </p:cNvPr>
            <p:cNvGrpSpPr/>
            <p:nvPr/>
          </p:nvGrpSpPr>
          <p:grpSpPr>
            <a:xfrm>
              <a:off x="784422" y="2326522"/>
              <a:ext cx="10373573" cy="468498"/>
              <a:chOff x="784422" y="2326522"/>
              <a:chExt cx="10373573" cy="468498"/>
            </a:xfrm>
            <a:grpFill/>
          </p:grpSpPr>
          <p:cxnSp>
            <p:nvCxnSpPr>
              <p:cNvPr id="4" name="Straight Connector 3">
                <a:extLst>
                  <a:ext uri="{FF2B5EF4-FFF2-40B4-BE49-F238E27FC236}">
                    <a16:creationId xmlns:a16="http://schemas.microsoft.com/office/drawing/2014/main" id="{4E84F61F-F8B3-A785-7B40-34E395A0AF67}"/>
                  </a:ext>
                </a:extLst>
              </p:cNvPr>
              <p:cNvCxnSpPr>
                <a:cxnSpLocks/>
              </p:cNvCxnSpPr>
              <p:nvPr/>
            </p:nvCxnSpPr>
            <p:spPr>
              <a:xfrm>
                <a:off x="1296365" y="2326522"/>
                <a:ext cx="9861630" cy="0"/>
              </a:xfrm>
              <a:prstGeom prst="line">
                <a:avLst/>
              </a:prstGeom>
              <a:grpFill/>
              <a:ln>
                <a:noFill/>
              </a:ln>
              <a:effectLst>
                <a:outerShdw blurRad="225425" dist="50800" dir="5220000" algn="ctr">
                  <a:srgbClr val="000000">
                    <a:alpha val="33000"/>
                  </a:srgbClr>
                </a:outerShdw>
              </a:effectLst>
              <a:sp3d extrusionH="254000" contourW="19050">
                <a:bevelT w="82550" h="44450" prst="angle"/>
                <a:bevelB w="82550" h="44450" prst="angle"/>
                <a:contourClr>
                  <a:srgbClr val="FFFFFF"/>
                </a:contourClr>
              </a:sp3d>
            </p:spPr>
            <p:style>
              <a:lnRef idx="3">
                <a:schemeClr val="accent1"/>
              </a:lnRef>
              <a:fillRef idx="0">
                <a:schemeClr val="accent1"/>
              </a:fillRef>
              <a:effectRef idx="2">
                <a:schemeClr val="accent1"/>
              </a:effectRef>
              <a:fontRef idx="minor">
                <a:schemeClr val="tx1"/>
              </a:fontRef>
            </p:style>
          </p:cxnSp>
          <p:sp>
            <p:nvSpPr>
              <p:cNvPr id="11" name="Parallelogram 10">
                <a:extLst>
                  <a:ext uri="{FF2B5EF4-FFF2-40B4-BE49-F238E27FC236}">
                    <a16:creationId xmlns:a16="http://schemas.microsoft.com/office/drawing/2014/main" id="{8B061D29-13CA-324B-2C1F-C18B1AAEA7C5}"/>
                  </a:ext>
                </a:extLst>
              </p:cNvPr>
              <p:cNvSpPr/>
              <p:nvPr/>
            </p:nvSpPr>
            <p:spPr>
              <a:xfrm>
                <a:off x="784422" y="2326523"/>
                <a:ext cx="3530278" cy="468497"/>
              </a:xfrm>
              <a:prstGeom prst="parallelogram">
                <a:avLst>
                  <a:gd name="adj" fmla="val 69104"/>
                </a:avLst>
              </a:prstGeom>
              <a:grpFill/>
              <a:ln>
                <a:noFill/>
              </a:ln>
              <a:effectLst>
                <a:glow rad="228600">
                  <a:schemeClr val="accent2">
                    <a:satMod val="175000"/>
                    <a:alpha val="40000"/>
                  </a:schemeClr>
                </a:glow>
                <a:outerShdw blurRad="225425" dist="50800" dir="5220000" algn="ctr">
                  <a:srgbClr val="000000">
                    <a:alpha val="33000"/>
                  </a:srgbClr>
                </a:outerShdw>
              </a:effectLst>
              <a:sp3d extrusionH="254000" contourW="19050">
                <a:bevelT w="82550" h="44450" prst="angle"/>
                <a:bevelB w="82550" h="44450" prst="angle"/>
                <a:contourClr>
                  <a:srgbClr val="FFFFFF"/>
                </a:contourClr>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a:solidFill>
                      <a:srgbClr val="C00000"/>
                    </a:solidFill>
                  </a:rPr>
                  <a:t>Vai trò của Đảng</a:t>
                </a:r>
              </a:p>
            </p:txBody>
          </p:sp>
        </p:grpSp>
      </p:grpSp>
      <p:pic>
        <p:nvPicPr>
          <p:cNvPr id="6" name="Picture 2" descr="C:\Users\QUOC HUY\Desktop\Logo_Đại_học_FPT.png">
            <a:extLst>
              <a:ext uri="{FF2B5EF4-FFF2-40B4-BE49-F238E27FC236}">
                <a16:creationId xmlns:a16="http://schemas.microsoft.com/office/drawing/2014/main" id="{0B99874E-EEBF-86CA-34D5-051400554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FDCE200-AEB0-6C2F-37D8-2559EEB30962}"/>
              </a:ext>
            </a:extLst>
          </p:cNvPr>
          <p:cNvGrpSpPr/>
          <p:nvPr/>
        </p:nvGrpSpPr>
        <p:grpSpPr>
          <a:xfrm>
            <a:off x="-578363" y="4027012"/>
            <a:ext cx="3341040" cy="2723920"/>
            <a:chOff x="-633627" y="4016416"/>
            <a:chExt cx="4002918" cy="2723920"/>
          </a:xfrm>
        </p:grpSpPr>
        <p:sp>
          <p:nvSpPr>
            <p:cNvPr id="15" name="Freeform: Shape 14">
              <a:extLst>
                <a:ext uri="{FF2B5EF4-FFF2-40B4-BE49-F238E27FC236}">
                  <a16:creationId xmlns:a16="http://schemas.microsoft.com/office/drawing/2014/main" id="{7A68A8B8-9643-33DE-D814-B74BB58E218D}"/>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AAF9BA1B-0DC2-5377-C3DB-C641799D0157}"/>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13644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73BFA6F-E13B-8975-97AD-6E085FC480A5}"/>
              </a:ext>
            </a:extLst>
          </p:cNvPr>
          <p:cNvGrpSpPr/>
          <p:nvPr/>
        </p:nvGrpSpPr>
        <p:grpSpPr>
          <a:xfrm>
            <a:off x="1991139" y="1356175"/>
            <a:ext cx="8638278" cy="5094860"/>
            <a:chOff x="1991139" y="1356175"/>
            <a:chExt cx="8638278" cy="5094860"/>
          </a:xfrm>
        </p:grpSpPr>
        <p:sp>
          <p:nvSpPr>
            <p:cNvPr id="12291" name="Rectangle 4"/>
            <p:cNvSpPr>
              <a:spLocks noChangeArrowheads="1"/>
            </p:cNvSpPr>
            <p:nvPr/>
          </p:nvSpPr>
          <p:spPr bwMode="auto">
            <a:xfrm>
              <a:off x="2662177" y="4315508"/>
              <a:ext cx="3784922" cy="874767"/>
            </a:xfrm>
            <a:prstGeom prst="rect">
              <a:avLst/>
            </a:prstGeom>
            <a:ln>
              <a:noFill/>
              <a:headEnd/>
              <a:tailEnd/>
            </a:ln>
            <a:effectLst>
              <a:outerShdw blurRad="149987" dist="250190" dir="8460000" algn="ctr">
                <a:srgbClr val="000000">
                  <a:alpha val="28000"/>
                </a:srgbClr>
              </a:outerShdw>
              <a:softEdge rad="63500"/>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none" anchor="ctr"/>
            <a:lstStyle/>
            <a:p>
              <a:pPr algn="ctr"/>
              <a:r>
                <a:rPr lang="en-US" sz="2400" b="1"/>
                <a:t>Chủ nghĩa Mác Lênin</a:t>
              </a:r>
            </a:p>
          </p:txBody>
        </p:sp>
        <p:sp>
          <p:nvSpPr>
            <p:cNvPr id="12292" name="Rectangle 5"/>
            <p:cNvSpPr>
              <a:spLocks noChangeArrowheads="1"/>
            </p:cNvSpPr>
            <p:nvPr/>
          </p:nvSpPr>
          <p:spPr bwMode="auto">
            <a:xfrm>
              <a:off x="4343400" y="3172508"/>
              <a:ext cx="3784922" cy="874767"/>
            </a:xfrm>
            <a:prstGeom prst="rect">
              <a:avLst/>
            </a:prstGeom>
            <a:ln>
              <a:noFill/>
              <a:headEnd/>
              <a:tailEnd/>
            </a:ln>
            <a:effectLst>
              <a:outerShdw blurRad="149987" dist="250190" dir="8460000" algn="ctr">
                <a:srgbClr val="000000">
                  <a:alpha val="28000"/>
                </a:srgbClr>
              </a:outerShdw>
              <a:softEdge rad="63500"/>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none" anchor="ctr"/>
            <a:lstStyle/>
            <a:p>
              <a:pPr algn="ctr"/>
              <a:r>
                <a:rPr lang="en-US" sz="2400" b="1" dirty="0" err="1"/>
                <a:t>Phong</a:t>
              </a:r>
              <a:r>
                <a:rPr lang="en-US" sz="2400" b="1" dirty="0"/>
                <a:t> </a:t>
              </a:r>
              <a:r>
                <a:rPr lang="en-US" sz="2400" b="1" dirty="0" err="1"/>
                <a:t>trào</a:t>
              </a:r>
              <a:r>
                <a:rPr lang="en-US" sz="2400" b="1" dirty="0"/>
                <a:t> </a:t>
              </a:r>
              <a:r>
                <a:rPr lang="en-US" sz="2400" b="1" dirty="0" err="1"/>
                <a:t>công</a:t>
              </a:r>
              <a:r>
                <a:rPr lang="en-US" sz="2400" b="1" dirty="0"/>
                <a:t> </a:t>
              </a:r>
              <a:r>
                <a:rPr lang="en-US" sz="2400" b="1" dirty="0" err="1"/>
                <a:t>nhân</a:t>
              </a:r>
              <a:endParaRPr lang="en-US" sz="2400" b="1" dirty="0"/>
            </a:p>
          </p:txBody>
        </p:sp>
        <p:sp>
          <p:nvSpPr>
            <p:cNvPr id="12293" name="Rectangle 6"/>
            <p:cNvSpPr>
              <a:spLocks noChangeArrowheads="1"/>
            </p:cNvSpPr>
            <p:nvPr/>
          </p:nvSpPr>
          <p:spPr bwMode="auto">
            <a:xfrm>
              <a:off x="5912273" y="2071866"/>
              <a:ext cx="3693289" cy="874767"/>
            </a:xfrm>
            <a:prstGeom prst="rect">
              <a:avLst/>
            </a:prstGeom>
            <a:ln>
              <a:noFill/>
              <a:headEnd/>
              <a:tailEnd/>
            </a:ln>
            <a:effectLst>
              <a:outerShdw blurRad="149987" dist="250190" dir="8460000" algn="ctr">
                <a:srgbClr val="000000">
                  <a:alpha val="28000"/>
                </a:srgbClr>
              </a:outerShdw>
              <a:softEdge rad="63500"/>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wrap="none" anchor="ctr"/>
            <a:lstStyle/>
            <a:p>
              <a:pPr algn="ctr"/>
              <a:r>
                <a:rPr lang="en-US" sz="2400" b="1"/>
                <a:t>Phong trào yêu nước</a:t>
              </a:r>
            </a:p>
          </p:txBody>
        </p:sp>
        <p:sp>
          <p:nvSpPr>
            <p:cNvPr id="12294" name="Oval 8"/>
            <p:cNvSpPr>
              <a:spLocks noChangeArrowheads="1"/>
            </p:cNvSpPr>
            <p:nvPr/>
          </p:nvSpPr>
          <p:spPr bwMode="auto">
            <a:xfrm>
              <a:off x="8419617" y="4317435"/>
              <a:ext cx="2209800" cy="2133600"/>
            </a:xfrm>
            <a:prstGeom prst="ellipse">
              <a:avLst/>
            </a:prstGeom>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3">
              <a:schemeClr val="accent4"/>
            </a:fillRef>
            <a:effectRef idx="2">
              <a:schemeClr val="accent4"/>
            </a:effectRef>
            <a:fontRef idx="minor">
              <a:schemeClr val="lt1"/>
            </a:fontRef>
          </p:style>
          <p:txBody>
            <a:bodyPr wrap="none" anchor="ctr"/>
            <a:lstStyle/>
            <a:p>
              <a:pPr algn="ctr"/>
              <a:r>
                <a:rPr lang="en-US" sz="2800" b="1" dirty="0" err="1">
                  <a:solidFill>
                    <a:srgbClr val="000099"/>
                  </a:solidFill>
                </a:rPr>
                <a:t>Quan</a:t>
              </a:r>
              <a:r>
                <a:rPr lang="en-US" sz="2800" b="1" dirty="0">
                  <a:solidFill>
                    <a:srgbClr val="000099"/>
                  </a:solidFill>
                </a:rPr>
                <a:t> </a:t>
              </a:r>
              <a:r>
                <a:rPr lang="en-US" sz="2800" b="1" dirty="0" err="1">
                  <a:solidFill>
                    <a:srgbClr val="000099"/>
                  </a:solidFill>
                </a:rPr>
                <a:t>điểm</a:t>
              </a:r>
              <a:r>
                <a:rPr lang="en-US" sz="2800" b="1" dirty="0">
                  <a:solidFill>
                    <a:srgbClr val="000099"/>
                  </a:solidFill>
                </a:rPr>
                <a:t> </a:t>
              </a:r>
            </a:p>
            <a:p>
              <a:pPr algn="ctr"/>
              <a:r>
                <a:rPr lang="en-US" sz="2800" b="1" dirty="0" err="1">
                  <a:solidFill>
                    <a:srgbClr val="000099"/>
                  </a:solidFill>
                </a:rPr>
                <a:t>Hồ</a:t>
              </a:r>
              <a:r>
                <a:rPr lang="en-US" sz="2800" b="1" dirty="0">
                  <a:solidFill>
                    <a:srgbClr val="000099"/>
                  </a:solidFill>
                </a:rPr>
                <a:t> </a:t>
              </a:r>
              <a:r>
                <a:rPr lang="en-US" sz="2800" b="1" dirty="0" err="1">
                  <a:solidFill>
                    <a:srgbClr val="000099"/>
                  </a:solidFill>
                </a:rPr>
                <a:t>Chí</a:t>
              </a:r>
              <a:r>
                <a:rPr lang="en-US" sz="2800" b="1" dirty="0">
                  <a:solidFill>
                    <a:srgbClr val="000099"/>
                  </a:solidFill>
                </a:rPr>
                <a:t> Minh</a:t>
              </a:r>
            </a:p>
          </p:txBody>
        </p:sp>
        <p:sp>
          <p:nvSpPr>
            <p:cNvPr id="12295" name="Oval 9"/>
            <p:cNvSpPr>
              <a:spLocks noChangeArrowheads="1"/>
            </p:cNvSpPr>
            <p:nvPr/>
          </p:nvSpPr>
          <p:spPr bwMode="auto">
            <a:xfrm>
              <a:off x="1991139" y="1356175"/>
              <a:ext cx="2209800" cy="2133600"/>
            </a:xfrm>
            <a:prstGeom prst="ellipse">
              <a:avLst/>
            </a:prstGeom>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none" anchor="ctr"/>
            <a:lstStyle/>
            <a:p>
              <a:pPr algn="ctr"/>
              <a:r>
                <a:rPr lang="en-US" sz="2800" b="1" dirty="0" err="1">
                  <a:solidFill>
                    <a:srgbClr val="000099"/>
                  </a:solidFill>
                </a:rPr>
                <a:t>Quan</a:t>
              </a:r>
              <a:r>
                <a:rPr lang="en-US" sz="2800" b="1" dirty="0">
                  <a:solidFill>
                    <a:srgbClr val="000099"/>
                  </a:solidFill>
                </a:rPr>
                <a:t> </a:t>
              </a:r>
              <a:r>
                <a:rPr lang="en-US" sz="2800" b="1" dirty="0" err="1">
                  <a:solidFill>
                    <a:srgbClr val="000099"/>
                  </a:solidFill>
                </a:rPr>
                <a:t>điểm</a:t>
              </a:r>
              <a:r>
                <a:rPr lang="en-US" sz="2800" b="1" dirty="0">
                  <a:solidFill>
                    <a:srgbClr val="000099"/>
                  </a:solidFill>
                </a:rPr>
                <a:t> </a:t>
              </a:r>
            </a:p>
            <a:p>
              <a:pPr algn="ctr"/>
              <a:r>
                <a:rPr lang="en-US" sz="2800" b="1" dirty="0" err="1">
                  <a:solidFill>
                    <a:srgbClr val="000099"/>
                  </a:solidFill>
                </a:rPr>
                <a:t>Lê</a:t>
              </a:r>
              <a:r>
                <a:rPr lang="en-US" sz="2800" b="1" dirty="0">
                  <a:solidFill>
                    <a:srgbClr val="000099"/>
                  </a:solidFill>
                </a:rPr>
                <a:t> Nin</a:t>
              </a:r>
            </a:p>
          </p:txBody>
        </p:sp>
        <p:sp>
          <p:nvSpPr>
            <p:cNvPr id="12296" name="Line 16"/>
            <p:cNvSpPr>
              <a:spLocks noChangeShapeType="1"/>
            </p:cNvSpPr>
            <p:nvPr/>
          </p:nvSpPr>
          <p:spPr bwMode="auto">
            <a:xfrm>
              <a:off x="6267690" y="4699323"/>
              <a:ext cx="2209800" cy="490950"/>
            </a:xfrm>
            <a:prstGeom prst="line">
              <a:avLst/>
            </a:prstGeom>
            <a:noFill/>
            <a:ln w="12700">
              <a:solidFill>
                <a:srgbClr val="FFC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7" name="Line 17"/>
            <p:cNvSpPr>
              <a:spLocks noChangeShapeType="1"/>
            </p:cNvSpPr>
            <p:nvPr/>
          </p:nvSpPr>
          <p:spPr bwMode="auto">
            <a:xfrm>
              <a:off x="6908619" y="3935392"/>
              <a:ext cx="1568871" cy="1254881"/>
            </a:xfrm>
            <a:prstGeom prst="line">
              <a:avLst/>
            </a:prstGeom>
            <a:noFill/>
            <a:ln w="12700">
              <a:solidFill>
                <a:srgbClr val="FFC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8" name="Line 18"/>
            <p:cNvSpPr>
              <a:spLocks noChangeShapeType="1"/>
            </p:cNvSpPr>
            <p:nvPr/>
          </p:nvSpPr>
          <p:spPr bwMode="auto">
            <a:xfrm flipV="1">
              <a:off x="8477491" y="2858947"/>
              <a:ext cx="167368" cy="2331326"/>
            </a:xfrm>
            <a:prstGeom prst="line">
              <a:avLst/>
            </a:prstGeom>
            <a:noFill/>
            <a:ln w="12700">
              <a:solidFill>
                <a:srgbClr val="FFC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9" name="Line 21"/>
            <p:cNvSpPr>
              <a:spLocks noChangeShapeType="1"/>
            </p:cNvSpPr>
            <p:nvPr/>
          </p:nvSpPr>
          <p:spPr bwMode="auto">
            <a:xfrm>
              <a:off x="4024341" y="2904275"/>
              <a:ext cx="1216894" cy="381000"/>
            </a:xfrm>
            <a:prstGeom prst="line">
              <a:avLst/>
            </a:prstGeom>
            <a:noFill/>
            <a:ln w="12700">
              <a:solidFill>
                <a:srgbClr val="1329F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0" name="Line 22"/>
            <p:cNvSpPr>
              <a:spLocks noChangeShapeType="1"/>
            </p:cNvSpPr>
            <p:nvPr/>
          </p:nvSpPr>
          <p:spPr bwMode="auto">
            <a:xfrm flipH="1">
              <a:off x="3714510" y="2904275"/>
              <a:ext cx="309829" cy="1523999"/>
            </a:xfrm>
            <a:prstGeom prst="line">
              <a:avLst/>
            </a:prstGeom>
            <a:noFill/>
            <a:ln w="12700">
              <a:solidFill>
                <a:srgbClr val="1329F5"/>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 name="TextBox 14">
            <a:extLst>
              <a:ext uri="{FF2B5EF4-FFF2-40B4-BE49-F238E27FC236}">
                <a16:creationId xmlns:a16="http://schemas.microsoft.com/office/drawing/2014/main" id="{DFB65679-75A4-451A-9D5B-706A09CB6A0B}"/>
              </a:ext>
            </a:extLst>
          </p:cNvPr>
          <p:cNvSpPr txBox="1"/>
          <p:nvPr/>
        </p:nvSpPr>
        <p:spPr>
          <a:xfrm>
            <a:off x="798653" y="621478"/>
            <a:ext cx="11482086" cy="543675"/>
          </a:xfrm>
          <a:prstGeom prst="rect">
            <a:avLst/>
          </a:prstGeom>
          <a:noFill/>
        </p:spPr>
        <p:txBody>
          <a:bodyPr wrap="square">
            <a:spAutoFit/>
          </a:bodyPr>
          <a:lstStyle/>
          <a:p>
            <a:r>
              <a:rPr lang="en-US" sz="2933" b="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Quan điểm của Hồ CHí Minh về s</a:t>
            </a:r>
            <a:r>
              <a:rPr lang="vi-VN" sz="2933" b="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ự </a:t>
            </a:r>
            <a:r>
              <a:rPr lang="vi-VN" sz="2933" b="1"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ra đời của Đảng Cộng sản Việt Nam</a:t>
            </a:r>
            <a:endParaRPr lang="en-US" sz="2933" b="1"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3" name="Picture 2" descr="C:\Users\QUOC HUY\Desktop\Logo_Đại_học_FPT.png">
            <a:extLst>
              <a:ext uri="{FF2B5EF4-FFF2-40B4-BE49-F238E27FC236}">
                <a16:creationId xmlns:a16="http://schemas.microsoft.com/office/drawing/2014/main" id="{3C120404-44A4-C227-E570-55701D36AF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7342"/>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60AD7C8D-9BB9-36B5-98FD-FFEC8144A980}"/>
              </a:ext>
            </a:extLst>
          </p:cNvPr>
          <p:cNvGrpSpPr/>
          <p:nvPr/>
        </p:nvGrpSpPr>
        <p:grpSpPr>
          <a:xfrm>
            <a:off x="-578363" y="4027012"/>
            <a:ext cx="3341040" cy="2723920"/>
            <a:chOff x="-633627" y="4016416"/>
            <a:chExt cx="4002918" cy="2723920"/>
          </a:xfrm>
        </p:grpSpPr>
        <p:sp>
          <p:nvSpPr>
            <p:cNvPr id="7" name="Freeform: Shape 6">
              <a:extLst>
                <a:ext uri="{FF2B5EF4-FFF2-40B4-BE49-F238E27FC236}">
                  <a16:creationId xmlns:a16="http://schemas.microsoft.com/office/drawing/2014/main" id="{438F14C6-7308-863D-B1B5-9A9B0210536C}"/>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AC262575-0153-5310-6E7F-FA4614D4E4B5}"/>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269E91C-FC1B-471A-A1AB-28988AFEA20A}"/>
              </a:ext>
            </a:extLst>
          </p:cNvPr>
          <p:cNvSpPr>
            <a:spLocks noGrp="1"/>
          </p:cNvSpPr>
          <p:nvPr>
            <p:ph type="title"/>
          </p:nvPr>
        </p:nvSpPr>
        <p:spPr>
          <a:xfrm>
            <a:off x="1435261" y="306993"/>
            <a:ext cx="8588415" cy="940312"/>
          </a:xfrm>
        </p:spPr>
        <p:txBody>
          <a:bodyPr>
            <a:normAutofit/>
          </a:bodyPr>
          <a:lstStyle/>
          <a:p>
            <a:r>
              <a:rPr lang="en-US" sz="3200"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V</a:t>
            </a:r>
            <a:r>
              <a:rPr lang="vi-VN" sz="3200"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ì sao Hồ Chí Minh lại thêm yếu tố phong trào yêu nước?</a:t>
            </a:r>
            <a:endParaRPr lang="en-US" sz="3200"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aphicFrame>
        <p:nvGraphicFramePr>
          <p:cNvPr id="46" name="Chỗ dành sẵn cho Nội dung 2">
            <a:extLst>
              <a:ext uri="{FF2B5EF4-FFF2-40B4-BE49-F238E27FC236}">
                <a16:creationId xmlns:a16="http://schemas.microsoft.com/office/drawing/2014/main" id="{757DD4FD-9227-44F7-B59F-DDB3B0C8C136}"/>
              </a:ext>
            </a:extLst>
          </p:cNvPr>
          <p:cNvGraphicFramePr>
            <a:graphicFrameLocks noGrp="1"/>
          </p:cNvGraphicFramePr>
          <p:nvPr>
            <p:ph idx="1"/>
            <p:extLst>
              <p:ext uri="{D42A27DB-BD31-4B8C-83A1-F6EECF244321}">
                <p14:modId xmlns:p14="http://schemas.microsoft.com/office/powerpoint/2010/main" val="4238879575"/>
              </p:ext>
            </p:extLst>
          </p:nvPr>
        </p:nvGraphicFramePr>
        <p:xfrm>
          <a:off x="173621" y="853764"/>
          <a:ext cx="11262166" cy="6284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C:\Users\QUOC HUY\Desktop\Logo_Đại_học_FPT.png">
            <a:extLst>
              <a:ext uri="{FF2B5EF4-FFF2-40B4-BE49-F238E27FC236}">
                <a16:creationId xmlns:a16="http://schemas.microsoft.com/office/drawing/2014/main" id="{A6C0C847-C0BF-D84D-05EB-3CE5A0BE0E8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5" name="3D Model 4" descr="Light Gray Question mark">
                <a:extLst>
                  <a:ext uri="{FF2B5EF4-FFF2-40B4-BE49-F238E27FC236}">
                    <a16:creationId xmlns:a16="http://schemas.microsoft.com/office/drawing/2014/main" id="{E5AF40C9-2D74-E198-4735-CD6BF283C645}"/>
                  </a:ext>
                </a:extLst>
              </p:cNvPr>
              <p:cNvGraphicFramePr>
                <a:graphicFrameLocks noChangeAspect="1"/>
              </p:cNvGraphicFramePr>
              <p:nvPr>
                <p:extLst>
                  <p:ext uri="{D42A27DB-BD31-4B8C-83A1-F6EECF244321}">
                    <p14:modId xmlns:p14="http://schemas.microsoft.com/office/powerpoint/2010/main" val="617467415"/>
                  </p:ext>
                </p:extLst>
              </p:nvPr>
            </p:nvGraphicFramePr>
            <p:xfrm>
              <a:off x="208655" y="81785"/>
              <a:ext cx="1226606" cy="2331040"/>
            </p:xfrm>
            <a:graphic>
              <a:graphicData uri="http://schemas.microsoft.com/office/drawing/2017/model3d">
                <am3d:model3d r:embed="rId9">
                  <am3d:spPr>
                    <a:xfrm>
                      <a:off x="0" y="0"/>
                      <a:ext cx="1226606" cy="2331040"/>
                    </a:xfrm>
                    <a:prstGeom prst="rect">
                      <a:avLst/>
                    </a:prstGeom>
                    <a:noFill/>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2529845" ay="-2556576" az="-1890739"/>
                    <am3d:postTrans dx="0" dy="0" dz="0"/>
                  </am3d:trans>
                  <am3d:raster rName="Office3DRenderer" rVer="16.0.8326">
                    <am3d:blip r:embed="rId10"/>
                  </am3d:raster>
                  <am3d:objViewport viewportSz="27806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Light Gray Question mark">
                <a:extLst>
                  <a:ext uri="{FF2B5EF4-FFF2-40B4-BE49-F238E27FC236}">
                    <a16:creationId xmlns:a16="http://schemas.microsoft.com/office/drawing/2014/main" id="{E5AF40C9-2D74-E198-4735-CD6BF283C645}"/>
                  </a:ext>
                </a:extLst>
              </p:cNvPr>
              <p:cNvPicPr>
                <a:picLocks noGrp="1" noRot="1" noChangeAspect="1" noMove="1" noResize="1" noEditPoints="1" noAdjustHandles="1" noChangeArrowheads="1" noChangeShapeType="1" noCrop="1"/>
              </p:cNvPicPr>
              <p:nvPr/>
            </p:nvPicPr>
            <p:blipFill>
              <a:blip r:embed="rId10"/>
              <a:stretch>
                <a:fillRect/>
              </a:stretch>
            </p:blipFill>
            <p:spPr>
              <a:xfrm>
                <a:off x="208655" y="81785"/>
                <a:ext cx="1226606" cy="2331040"/>
              </a:xfrm>
              <a:prstGeom prst="rect">
                <a:avLst/>
              </a:prstGeom>
              <a:noFill/>
            </p:spPr>
          </p:pic>
        </mc:Fallback>
      </mc:AlternateContent>
      <p:grpSp>
        <p:nvGrpSpPr>
          <p:cNvPr id="3" name="Group 2">
            <a:extLst>
              <a:ext uri="{FF2B5EF4-FFF2-40B4-BE49-F238E27FC236}">
                <a16:creationId xmlns:a16="http://schemas.microsoft.com/office/drawing/2014/main" id="{7ABA4072-47BB-E75A-4AF5-91DB72786BA4}"/>
              </a:ext>
            </a:extLst>
          </p:cNvPr>
          <p:cNvGrpSpPr/>
          <p:nvPr/>
        </p:nvGrpSpPr>
        <p:grpSpPr>
          <a:xfrm>
            <a:off x="-578363" y="4027012"/>
            <a:ext cx="3341040" cy="2723920"/>
            <a:chOff x="-633627" y="4016416"/>
            <a:chExt cx="4002918" cy="2723920"/>
          </a:xfrm>
        </p:grpSpPr>
        <p:sp>
          <p:nvSpPr>
            <p:cNvPr id="6" name="Freeform: Shape 5">
              <a:extLst>
                <a:ext uri="{FF2B5EF4-FFF2-40B4-BE49-F238E27FC236}">
                  <a16:creationId xmlns:a16="http://schemas.microsoft.com/office/drawing/2014/main" id="{71A50D4F-7672-1419-97E1-E505026418A8}"/>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9955E9A5-C86D-4152-48E5-0253475C52BE}"/>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43183447"/>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F01F-60A4-42C8-9D4D-8BAB09CA7795}"/>
              </a:ext>
            </a:extLst>
          </p:cNvPr>
          <p:cNvSpPr>
            <a:spLocks noGrp="1"/>
          </p:cNvSpPr>
          <p:nvPr>
            <p:ph type="title"/>
          </p:nvPr>
        </p:nvSpPr>
        <p:spPr>
          <a:xfrm>
            <a:off x="3345083" y="368034"/>
            <a:ext cx="7428993" cy="713600"/>
          </a:xfrm>
        </p:spPr>
        <p:txBody>
          <a:bodyPr/>
          <a:lstStyle/>
          <a:p>
            <a:r>
              <a:rPr lang="vi-VN" sz="2400" b="1" dirty="0">
                <a:latin typeface="Times New Roman" panose="02020603050405020304" pitchFamily="18" charset="0"/>
                <a:ea typeface="Calibri" panose="020F0502020204030204" pitchFamily="34" charset="0"/>
                <a:cs typeface="SimSun" panose="02010600030101010101" pitchFamily="2" charset="-122"/>
              </a:rPr>
              <a:t>TÀI LIỆU THAM KHẢO</a:t>
            </a:r>
            <a:endParaRPr lang="en-US" dirty="0"/>
          </a:p>
        </p:txBody>
      </p:sp>
      <p:sp>
        <p:nvSpPr>
          <p:cNvPr id="4" name="TextBox 3">
            <a:extLst>
              <a:ext uri="{FF2B5EF4-FFF2-40B4-BE49-F238E27FC236}">
                <a16:creationId xmlns:a16="http://schemas.microsoft.com/office/drawing/2014/main" id="{CE4F212D-65C5-4D25-BFA0-69EB9BD17C95}"/>
              </a:ext>
            </a:extLst>
          </p:cNvPr>
          <p:cNvSpPr txBox="1"/>
          <p:nvPr/>
        </p:nvSpPr>
        <p:spPr>
          <a:xfrm>
            <a:off x="650201" y="1226612"/>
            <a:ext cx="10676475" cy="4894866"/>
          </a:xfrm>
          <a:prstGeom prst="rect">
            <a:avLst/>
          </a:prstGeom>
          <a:noFill/>
        </p:spPr>
        <p:txBody>
          <a:bodyPr wrap="square">
            <a:spAutoFit/>
          </a:bodyPr>
          <a:lstStyle/>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1. Đảng Cộng sản Việt Nam: </a:t>
            </a:r>
            <a:r>
              <a:rPr lang="vi-VN" sz="1867" i="1" dirty="0">
                <a:latin typeface="Times New Roman" panose="02020603050405020304" pitchFamily="18" charset="0"/>
                <a:ea typeface="Calibri" panose="020F0502020204030204" pitchFamily="34" charset="0"/>
                <a:cs typeface="SimSun" panose="02010600030101010101" pitchFamily="2" charset="-122"/>
              </a:rPr>
              <a:t>Văn kiện Đại hội đại biểu toàn quốc lần thứ XII,</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2016.</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2. Đại tướng Võ Nguyên Giáp (Chủ biên): </a:t>
            </a:r>
            <a:r>
              <a:rPr lang="vi-VN" sz="1867" i="1" dirty="0">
                <a:latin typeface="Times New Roman" panose="02020603050405020304" pitchFamily="18" charset="0"/>
                <a:ea typeface="Calibri" panose="020F0502020204030204" pitchFamily="34" charset="0"/>
                <a:cs typeface="SimSun" panose="02010600030101010101" pitchFamily="2" charset="-122"/>
              </a:rPr>
              <a:t>Tư tưởng Hồ Chí Minh và con đường cách mạng Việt Nam</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1997.</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3. Học viện Chính trị quốc gia Hồ Chí Minh: </a:t>
            </a:r>
            <a:r>
              <a:rPr lang="vi-VN" sz="1867" i="1" dirty="0">
                <a:latin typeface="Times New Roman" panose="02020603050405020304" pitchFamily="18" charset="0"/>
                <a:ea typeface="Calibri" panose="020F0502020204030204" pitchFamily="34" charset="0"/>
                <a:cs typeface="SimSun" panose="02010600030101010101" pitchFamily="2" charset="-122"/>
              </a:rPr>
              <a:t>Chủ nghĩa Mác-Lênin, tư tưởng Hồ Chí Minh, nền tảng tư tưởng của Đảng ta</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trị-Hành chính, Hà Nội, 2009.</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4. Nguyễn Đình Lộc: </a:t>
            </a:r>
            <a:r>
              <a:rPr lang="vi-VN" sz="1867" i="1" dirty="0">
                <a:latin typeface="Times New Roman" panose="02020603050405020304" pitchFamily="18" charset="0"/>
                <a:ea typeface="Calibri" panose="020F0502020204030204" pitchFamily="34" charset="0"/>
                <a:cs typeface="SimSun" panose="02010600030101010101" pitchFamily="2" charset="-122"/>
              </a:rPr>
              <a:t>Tư tưởng Hồ Chí Minh về nhà nước của dân, do dân, vì dân</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1998.</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5. C.Mac - Ph.Angghen: </a:t>
            </a:r>
            <a:r>
              <a:rPr lang="vi-VN" sz="1867" i="1" dirty="0">
                <a:latin typeface="Times New Roman" panose="02020603050405020304" pitchFamily="18" charset="0"/>
                <a:ea typeface="Calibri" panose="020F0502020204030204" pitchFamily="34" charset="0"/>
                <a:cs typeface="SimSun" panose="02010600030101010101" pitchFamily="2" charset="-122"/>
              </a:rPr>
              <a:t>Tuyên ngôn của Đảng Cộng sản</a:t>
            </a:r>
            <a:r>
              <a:rPr lang="vi-VN" sz="1867" dirty="0">
                <a:latin typeface="Times New Roman" panose="02020603050405020304" pitchFamily="18" charset="0"/>
                <a:ea typeface="Calibri" panose="020F0502020204030204" pitchFamily="34" charset="0"/>
                <a:cs typeface="SimSun" panose="02010600030101010101" pitchFamily="2" charset="-122"/>
              </a:rPr>
              <a:t>, Nxb. Sự thật, Hà Nội, 1986.</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6. Hồ Chí Minh: </a:t>
            </a:r>
            <a:r>
              <a:rPr lang="vi-VN" sz="1867" i="1" dirty="0">
                <a:latin typeface="Times New Roman" panose="02020603050405020304" pitchFamily="18" charset="0"/>
                <a:ea typeface="Calibri" panose="020F0502020204030204" pitchFamily="34" charset="0"/>
                <a:cs typeface="SimSun" panose="02010600030101010101" pitchFamily="2" charset="-122"/>
              </a:rPr>
              <a:t>Toàn tập,</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201l, t.5.</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7. Hồ Chí Minh: </a:t>
            </a:r>
            <a:r>
              <a:rPr lang="vi-VN" sz="1867" i="1" dirty="0">
                <a:latin typeface="Times New Roman" panose="02020603050405020304" pitchFamily="18" charset="0"/>
                <a:ea typeface="Calibri" panose="020F0502020204030204" pitchFamily="34" charset="0"/>
                <a:cs typeface="SimSun" panose="02010600030101010101" pitchFamily="2" charset="-122"/>
              </a:rPr>
              <a:t>Toàn tập</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2011, t.15.</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8. Song Thành: </a:t>
            </a:r>
            <a:r>
              <a:rPr lang="vi-VN" sz="1867" i="1" dirty="0">
                <a:latin typeface="Times New Roman" panose="02020603050405020304" pitchFamily="18" charset="0"/>
                <a:ea typeface="Calibri" panose="020F0502020204030204" pitchFamily="34" charset="0"/>
                <a:cs typeface="SimSun" panose="02010600030101010101" pitchFamily="2" charset="-122"/>
              </a:rPr>
              <a:t>Hồ Chí Minh nhà tư tưởng lỗi lạc,</a:t>
            </a:r>
            <a:r>
              <a:rPr lang="vi-VN" sz="1867" dirty="0">
                <a:latin typeface="Times New Roman" panose="02020603050405020304" pitchFamily="18" charset="0"/>
                <a:ea typeface="Calibri" panose="020F0502020204030204" pitchFamily="34" charset="0"/>
                <a:cs typeface="SimSun" panose="02010600030101010101" pitchFamily="2" charset="-122"/>
              </a:rPr>
              <a:t> Nxb. Lý luận chính trị, Hà Nội, 2005.</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9. Mạch Quang Thắng: </a:t>
            </a:r>
            <a:r>
              <a:rPr lang="vi-VN" sz="1867" i="1" dirty="0">
                <a:latin typeface="Times New Roman" panose="02020603050405020304" pitchFamily="18" charset="0"/>
                <a:ea typeface="Calibri" panose="020F0502020204030204" pitchFamily="34" charset="0"/>
                <a:cs typeface="SimSun" panose="02010600030101010101" pitchFamily="2" charset="-122"/>
              </a:rPr>
              <a:t>Hồ Chí Minh – Con người của sự sống</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2010</a:t>
            </a:r>
            <a:endParaRPr lang="en-US" sz="1867" dirty="0">
              <a:latin typeface="Calibri" panose="020F0502020204030204" pitchFamily="34" charset="0"/>
              <a:ea typeface="Calibri" panose="020F0502020204030204" pitchFamily="34" charset="0"/>
              <a:cs typeface="SimSun" panose="02010600030101010101" pitchFamily="2" charset="-122"/>
            </a:endParaRPr>
          </a:p>
        </p:txBody>
      </p:sp>
      <p:pic>
        <p:nvPicPr>
          <p:cNvPr id="3" name="Picture 2" descr="C:\Users\QUOC HUY\Desktop\Logo_Đại_học_FPT.png">
            <a:extLst>
              <a:ext uri="{FF2B5EF4-FFF2-40B4-BE49-F238E27FC236}">
                <a16:creationId xmlns:a16="http://schemas.microsoft.com/office/drawing/2014/main" id="{96C0260B-E59E-0227-1315-1D870EDFAB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998F13-E039-FD4C-40AC-D893D34B0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1" y="13766"/>
            <a:ext cx="1252423" cy="1583540"/>
          </a:xfrm>
          <a:prstGeom prst="rect">
            <a:avLst/>
          </a:prstGeom>
        </p:spPr>
      </p:pic>
      <p:grpSp>
        <p:nvGrpSpPr>
          <p:cNvPr id="6" name="Group 5">
            <a:extLst>
              <a:ext uri="{FF2B5EF4-FFF2-40B4-BE49-F238E27FC236}">
                <a16:creationId xmlns:a16="http://schemas.microsoft.com/office/drawing/2014/main" id="{C6CBB327-56E9-CF34-7084-ABC3D52CF5BB}"/>
              </a:ext>
            </a:extLst>
          </p:cNvPr>
          <p:cNvGrpSpPr/>
          <p:nvPr/>
        </p:nvGrpSpPr>
        <p:grpSpPr>
          <a:xfrm>
            <a:off x="-578363" y="4027012"/>
            <a:ext cx="3341040" cy="2723920"/>
            <a:chOff x="-633627" y="4016416"/>
            <a:chExt cx="4002918" cy="2723920"/>
          </a:xfrm>
        </p:grpSpPr>
        <p:sp>
          <p:nvSpPr>
            <p:cNvPr id="7" name="Freeform: Shape 6">
              <a:extLst>
                <a:ext uri="{FF2B5EF4-FFF2-40B4-BE49-F238E27FC236}">
                  <a16:creationId xmlns:a16="http://schemas.microsoft.com/office/drawing/2014/main" id="{E3D3AB2E-499C-2FA9-3612-721CA61E9772}"/>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2111BC03-32D3-D10E-5AFA-741C0FD12D3D}"/>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02849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8" y="1424215"/>
            <a:ext cx="3328687" cy="923330"/>
          </a:xfrm>
          <a:prstGeom prst="rect">
            <a:avLst/>
          </a:prstGeom>
          <a:noFill/>
        </p:spPr>
        <p:txBody>
          <a:bodyPr wrap="square">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5" y="312453"/>
              <a:ext cx="6095999" cy="2223523"/>
            </p:xfrm>
            <a:graphic>
              <a:graphicData uri="http://schemas.microsoft.com/office/drawing/2017/model3d">
                <am3d:model3d r:embed="rId3">
                  <am3d:spPr>
                    <a:xfrm>
                      <a:off x="0" y="0"/>
                      <a:ext cx="6095999" cy="2223523"/>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5" y="312453"/>
                <a:ext cx="6095999" cy="22235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41"/>
              <a:ext cx="747899" cy="1145513"/>
            </p:xfrm>
            <a:graphic>
              <a:graphicData uri="http://schemas.microsoft.com/office/drawing/2017/model3d">
                <am3d:model3d r:embed="rId5">
                  <am3d:spPr>
                    <a:xfrm>
                      <a:off x="0" y="0"/>
                      <a:ext cx="747899"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3939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41"/>
                <a:ext cx="747899"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5" y="5683171"/>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5" y="5683171"/>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921</Words>
  <Application>Microsoft Office PowerPoint</Application>
  <PresentationFormat>Widescreen</PresentationFormat>
  <Paragraphs>59</Paragraphs>
  <Slides>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NewCentury-Narrow</vt:lpstr>
      <vt:lpstr>Open Sans</vt:lpstr>
      <vt:lpstr>Times New Roman</vt:lpstr>
      <vt:lpstr>ZapfChancery-Medium</vt:lpstr>
      <vt:lpstr>Office Theme</vt:lpstr>
      <vt:lpstr>PowerPoint Presentation</vt:lpstr>
      <vt:lpstr>4.1. Tư tưởng Hồ Chí Minh về Đảng Cộng sản Việt Nam</vt:lpstr>
      <vt:lpstr>PowerPoint Presentation</vt:lpstr>
      <vt:lpstr>Trong tác phẩm “Đường cách mệnh” Người đã chỉ rõ:</vt:lpstr>
      <vt:lpstr>PowerPoint Presentation</vt:lpstr>
      <vt:lpstr>PowerPoint Presentation</vt:lpstr>
      <vt:lpstr>Vì sao Hồ Chí Minh lại thêm yếu tố phong trào yêu nước?</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28</cp:revision>
  <dcterms:created xsi:type="dcterms:W3CDTF">2024-02-02T23:02:12Z</dcterms:created>
  <dcterms:modified xsi:type="dcterms:W3CDTF">2024-03-07T22:50:21Z</dcterms:modified>
</cp:coreProperties>
</file>